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9" r:id="rId4"/>
    <p:sldId id="285" r:id="rId5"/>
    <p:sldId id="286" r:id="rId6"/>
    <p:sldId id="274" r:id="rId7"/>
    <p:sldId id="275" r:id="rId8"/>
    <p:sldId id="276" r:id="rId9"/>
    <p:sldId id="277" r:id="rId10"/>
    <p:sldId id="278" r:id="rId11"/>
    <p:sldId id="279" r:id="rId12"/>
    <p:sldId id="287" r:id="rId13"/>
    <p:sldId id="290" r:id="rId14"/>
    <p:sldId id="292" r:id="rId15"/>
    <p:sldId id="291" r:id="rId16"/>
    <p:sldId id="283" r:id="rId17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82" autoAdjust="0"/>
    <p:restoredTop sz="94660"/>
  </p:normalViewPr>
  <p:slideViewPr>
    <p:cSldViewPr>
      <p:cViewPr varScale="1">
        <p:scale>
          <a:sx n="69" d="100"/>
          <a:sy n="69" d="100"/>
        </p:scale>
        <p:origin x="1404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B252C5-9578-43FD-8D6E-3F6FA21F99D5}" type="datetimeFigureOut">
              <a:rPr lang="en-US" smtClean="0"/>
              <a:t>12/26/2020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028950" y="857250"/>
            <a:ext cx="30861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8A90C0-15A9-4413-8068-4BEF956DFB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40632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8A90C0-15A9-4413-8068-4BEF956DFBD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0316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12/26/2020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rgbClr val="D1282D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chemeClr val="tx1"/>
                </a:solidFill>
                <a:latin typeface="Georgia"/>
                <a:cs typeface="Georgi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12/26/2020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rgbClr val="D1282D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67537" y="2132838"/>
            <a:ext cx="4032885" cy="3963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916551" y="2204847"/>
            <a:ext cx="4048125" cy="38912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12/26/2020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rgbClr val="D1282D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12/26/2020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12/26/2020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399668"/>
            <a:ext cx="5410200" cy="52069"/>
          </a:xfrm>
          <a:custGeom>
            <a:avLst/>
            <a:gdLst/>
            <a:ahLst/>
            <a:cxnLst/>
            <a:rect l="l" t="t" r="r" b="b"/>
            <a:pathLst>
              <a:path w="5410200" h="52070">
                <a:moveTo>
                  <a:pt x="0" y="51561"/>
                </a:moveTo>
                <a:lnTo>
                  <a:pt x="5410199" y="51561"/>
                </a:lnTo>
                <a:lnTo>
                  <a:pt x="5410199" y="0"/>
                </a:lnTo>
                <a:lnTo>
                  <a:pt x="0" y="0"/>
                </a:lnTo>
                <a:lnTo>
                  <a:pt x="0" y="51561"/>
                </a:lnTo>
                <a:close/>
              </a:path>
            </a:pathLst>
          </a:custGeom>
          <a:solidFill>
            <a:srgbClr val="F5C200">
              <a:alpha val="5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0" y="0"/>
            <a:ext cx="9084945" cy="311150"/>
          </a:xfrm>
          <a:custGeom>
            <a:avLst/>
            <a:gdLst/>
            <a:ahLst/>
            <a:cxnLst/>
            <a:rect l="l" t="t" r="r" b="b"/>
            <a:pathLst>
              <a:path w="9084945" h="311150">
                <a:moveTo>
                  <a:pt x="9044432" y="0"/>
                </a:moveTo>
                <a:lnTo>
                  <a:pt x="0" y="0"/>
                </a:lnTo>
                <a:lnTo>
                  <a:pt x="0" y="310680"/>
                </a:lnTo>
                <a:lnTo>
                  <a:pt x="9044432" y="310680"/>
                </a:lnTo>
                <a:lnTo>
                  <a:pt x="9044432" y="0"/>
                </a:lnTo>
                <a:close/>
              </a:path>
              <a:path w="9084945" h="311150">
                <a:moveTo>
                  <a:pt x="9084945" y="0"/>
                </a:moveTo>
                <a:lnTo>
                  <a:pt x="9071851" y="0"/>
                </a:lnTo>
                <a:lnTo>
                  <a:pt x="9071851" y="310680"/>
                </a:lnTo>
                <a:lnTo>
                  <a:pt x="9084945" y="310680"/>
                </a:lnTo>
                <a:lnTo>
                  <a:pt x="9084945" y="0"/>
                </a:lnTo>
                <a:close/>
              </a:path>
            </a:pathLst>
          </a:custGeom>
          <a:solidFill>
            <a:srgbClr val="D1282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9142571" y="0"/>
            <a:ext cx="1905" cy="311150"/>
          </a:xfrm>
          <a:custGeom>
            <a:avLst/>
            <a:gdLst/>
            <a:ahLst/>
            <a:cxnLst/>
            <a:rect l="l" t="t" r="r" b="b"/>
            <a:pathLst>
              <a:path w="1904" h="311150">
                <a:moveTo>
                  <a:pt x="0" y="310667"/>
                </a:moveTo>
                <a:lnTo>
                  <a:pt x="1428" y="310667"/>
                </a:lnTo>
                <a:lnTo>
                  <a:pt x="1428" y="0"/>
                </a:lnTo>
                <a:lnTo>
                  <a:pt x="0" y="0"/>
                </a:lnTo>
                <a:lnTo>
                  <a:pt x="0" y="310667"/>
                </a:lnTo>
                <a:close/>
              </a:path>
            </a:pathLst>
          </a:custGeom>
          <a:solidFill>
            <a:srgbClr val="D1282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0" y="308228"/>
            <a:ext cx="9084945" cy="132080"/>
          </a:xfrm>
          <a:custGeom>
            <a:avLst/>
            <a:gdLst/>
            <a:ahLst/>
            <a:cxnLst/>
            <a:rect l="l" t="t" r="r" b="b"/>
            <a:pathLst>
              <a:path w="9084945" h="132079">
                <a:moveTo>
                  <a:pt x="9044432" y="0"/>
                </a:moveTo>
                <a:lnTo>
                  <a:pt x="0" y="0"/>
                </a:lnTo>
                <a:lnTo>
                  <a:pt x="0" y="91440"/>
                </a:lnTo>
                <a:lnTo>
                  <a:pt x="9044432" y="91440"/>
                </a:lnTo>
                <a:lnTo>
                  <a:pt x="9044432" y="0"/>
                </a:lnTo>
                <a:close/>
              </a:path>
              <a:path w="9084945" h="132079">
                <a:moveTo>
                  <a:pt x="9084945" y="0"/>
                </a:moveTo>
                <a:lnTo>
                  <a:pt x="9071851" y="0"/>
                </a:lnTo>
                <a:lnTo>
                  <a:pt x="9071851" y="131876"/>
                </a:lnTo>
                <a:lnTo>
                  <a:pt x="9084945" y="131876"/>
                </a:lnTo>
                <a:lnTo>
                  <a:pt x="9084945" y="0"/>
                </a:lnTo>
                <a:close/>
              </a:path>
            </a:pathLst>
          </a:custGeom>
          <a:solidFill>
            <a:srgbClr val="F5C2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9142571" y="308227"/>
            <a:ext cx="1905" cy="132080"/>
          </a:xfrm>
          <a:custGeom>
            <a:avLst/>
            <a:gdLst/>
            <a:ahLst/>
            <a:cxnLst/>
            <a:rect l="l" t="t" r="r" b="b"/>
            <a:pathLst>
              <a:path w="1904" h="132079">
                <a:moveTo>
                  <a:pt x="0" y="131878"/>
                </a:moveTo>
                <a:lnTo>
                  <a:pt x="1428" y="131878"/>
                </a:lnTo>
                <a:lnTo>
                  <a:pt x="1428" y="0"/>
                </a:lnTo>
                <a:lnTo>
                  <a:pt x="0" y="0"/>
                </a:lnTo>
                <a:lnTo>
                  <a:pt x="0" y="131878"/>
                </a:lnTo>
                <a:close/>
              </a:path>
            </a:pathLst>
          </a:custGeom>
          <a:solidFill>
            <a:srgbClr val="F5C2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5410200" y="360271"/>
            <a:ext cx="3634740" cy="80010"/>
          </a:xfrm>
          <a:custGeom>
            <a:avLst/>
            <a:gdLst/>
            <a:ahLst/>
            <a:cxnLst/>
            <a:rect l="l" t="t" r="r" b="b"/>
            <a:pathLst>
              <a:path w="3634740" h="80009">
                <a:moveTo>
                  <a:pt x="0" y="79834"/>
                </a:moveTo>
                <a:lnTo>
                  <a:pt x="3634231" y="79834"/>
                </a:lnTo>
                <a:lnTo>
                  <a:pt x="3634231" y="0"/>
                </a:lnTo>
                <a:lnTo>
                  <a:pt x="0" y="0"/>
                </a:lnTo>
                <a:lnTo>
                  <a:pt x="0" y="79834"/>
                </a:lnTo>
                <a:close/>
              </a:path>
            </a:pathLst>
          </a:custGeom>
          <a:solidFill>
            <a:srgbClr val="F5C2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5410200" y="440105"/>
            <a:ext cx="3733800" cy="180340"/>
          </a:xfrm>
          <a:custGeom>
            <a:avLst/>
            <a:gdLst/>
            <a:ahLst/>
            <a:cxnLst/>
            <a:rect l="l" t="t" r="r" b="b"/>
            <a:pathLst>
              <a:path w="3733800" h="180340">
                <a:moveTo>
                  <a:pt x="3733800" y="0"/>
                </a:moveTo>
                <a:lnTo>
                  <a:pt x="3732365" y="0"/>
                </a:lnTo>
                <a:lnTo>
                  <a:pt x="3732365" y="148793"/>
                </a:lnTo>
                <a:lnTo>
                  <a:pt x="3674745" y="148793"/>
                </a:lnTo>
                <a:lnTo>
                  <a:pt x="3674745" y="0"/>
                </a:lnTo>
                <a:lnTo>
                  <a:pt x="3661651" y="0"/>
                </a:lnTo>
                <a:lnTo>
                  <a:pt x="3661651" y="148793"/>
                </a:lnTo>
                <a:lnTo>
                  <a:pt x="3661651" y="179654"/>
                </a:lnTo>
                <a:lnTo>
                  <a:pt x="3634232" y="179654"/>
                </a:lnTo>
                <a:lnTo>
                  <a:pt x="3634232" y="148793"/>
                </a:lnTo>
                <a:lnTo>
                  <a:pt x="3634232" y="0"/>
                </a:lnTo>
                <a:lnTo>
                  <a:pt x="0" y="0"/>
                </a:lnTo>
                <a:lnTo>
                  <a:pt x="0" y="148793"/>
                </a:lnTo>
                <a:lnTo>
                  <a:pt x="0" y="179654"/>
                </a:lnTo>
                <a:lnTo>
                  <a:pt x="0" y="180035"/>
                </a:lnTo>
                <a:lnTo>
                  <a:pt x="3733800" y="180035"/>
                </a:lnTo>
                <a:lnTo>
                  <a:pt x="3733800" y="179654"/>
                </a:lnTo>
                <a:lnTo>
                  <a:pt x="3733800" y="148793"/>
                </a:lnTo>
                <a:lnTo>
                  <a:pt x="3733800" y="0"/>
                </a:lnTo>
                <a:close/>
              </a:path>
            </a:pathLst>
          </a:custGeom>
          <a:solidFill>
            <a:srgbClr val="F5C200">
              <a:alpha val="5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g object 23"/>
          <p:cNvSpPr/>
          <p:nvPr/>
        </p:nvSpPr>
        <p:spPr>
          <a:xfrm>
            <a:off x="5407279" y="497458"/>
            <a:ext cx="3566795" cy="128270"/>
          </a:xfrm>
          <a:custGeom>
            <a:avLst/>
            <a:gdLst/>
            <a:ahLst/>
            <a:cxnLst/>
            <a:rect l="l" t="t" r="r" b="b"/>
            <a:pathLst>
              <a:path w="3566795" h="128270">
                <a:moveTo>
                  <a:pt x="3063240" y="2032"/>
                </a:moveTo>
                <a:lnTo>
                  <a:pt x="3061208" y="0"/>
                </a:lnTo>
                <a:lnTo>
                  <a:pt x="2159" y="0"/>
                </a:lnTo>
                <a:lnTo>
                  <a:pt x="0" y="2032"/>
                </a:lnTo>
                <a:lnTo>
                  <a:pt x="0" y="25400"/>
                </a:lnTo>
                <a:lnTo>
                  <a:pt x="2159" y="27432"/>
                </a:lnTo>
                <a:lnTo>
                  <a:pt x="3061208" y="27432"/>
                </a:lnTo>
                <a:lnTo>
                  <a:pt x="3063240" y="25400"/>
                </a:lnTo>
                <a:lnTo>
                  <a:pt x="3063240" y="2032"/>
                </a:lnTo>
                <a:close/>
              </a:path>
              <a:path w="3566795" h="128270">
                <a:moveTo>
                  <a:pt x="3566541" y="94234"/>
                </a:moveTo>
                <a:lnTo>
                  <a:pt x="3563874" y="91440"/>
                </a:lnTo>
                <a:lnTo>
                  <a:pt x="1969135" y="91440"/>
                </a:lnTo>
                <a:lnTo>
                  <a:pt x="1966341" y="94234"/>
                </a:lnTo>
                <a:lnTo>
                  <a:pt x="1966341" y="125349"/>
                </a:lnTo>
                <a:lnTo>
                  <a:pt x="1969135" y="128016"/>
                </a:lnTo>
                <a:lnTo>
                  <a:pt x="3563874" y="128016"/>
                </a:lnTo>
                <a:lnTo>
                  <a:pt x="3566541" y="125349"/>
                </a:lnTo>
                <a:lnTo>
                  <a:pt x="3566541" y="9423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g object 24"/>
          <p:cNvSpPr/>
          <p:nvPr/>
        </p:nvSpPr>
        <p:spPr>
          <a:xfrm>
            <a:off x="9084944" y="0"/>
            <a:ext cx="57785" cy="622300"/>
          </a:xfrm>
          <a:custGeom>
            <a:avLst/>
            <a:gdLst/>
            <a:ahLst/>
            <a:cxnLst/>
            <a:rect l="l" t="t" r="r" b="b"/>
            <a:pathLst>
              <a:path w="57784" h="622300">
                <a:moveTo>
                  <a:pt x="57626" y="0"/>
                </a:moveTo>
                <a:lnTo>
                  <a:pt x="0" y="0"/>
                </a:lnTo>
                <a:lnTo>
                  <a:pt x="0" y="621791"/>
                </a:lnTo>
                <a:lnTo>
                  <a:pt x="57626" y="621791"/>
                </a:lnTo>
                <a:lnTo>
                  <a:pt x="57626" y="0"/>
                </a:lnTo>
                <a:close/>
              </a:path>
            </a:pathLst>
          </a:custGeom>
          <a:solidFill>
            <a:srgbClr val="FFFFFF">
              <a:alpha val="65097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g object 25"/>
          <p:cNvSpPr/>
          <p:nvPr/>
        </p:nvSpPr>
        <p:spPr>
          <a:xfrm>
            <a:off x="9025382" y="0"/>
            <a:ext cx="9525" cy="622300"/>
          </a:xfrm>
          <a:custGeom>
            <a:avLst/>
            <a:gdLst/>
            <a:ahLst/>
            <a:cxnLst/>
            <a:rect l="l" t="t" r="r" b="b"/>
            <a:pathLst>
              <a:path w="9525" h="622300">
                <a:moveTo>
                  <a:pt x="9143" y="0"/>
                </a:moveTo>
                <a:lnTo>
                  <a:pt x="0" y="0"/>
                </a:lnTo>
                <a:lnTo>
                  <a:pt x="0" y="621791"/>
                </a:lnTo>
                <a:lnTo>
                  <a:pt x="9143" y="621791"/>
                </a:lnTo>
                <a:lnTo>
                  <a:pt x="9143" y="0"/>
                </a:lnTo>
                <a:close/>
              </a:path>
            </a:pathLst>
          </a:custGeom>
          <a:solidFill>
            <a:srgbClr val="FFFFFF">
              <a:alpha val="5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g object 26"/>
          <p:cNvSpPr/>
          <p:nvPr/>
        </p:nvSpPr>
        <p:spPr>
          <a:xfrm>
            <a:off x="8975470" y="0"/>
            <a:ext cx="27940" cy="622300"/>
          </a:xfrm>
          <a:custGeom>
            <a:avLst/>
            <a:gdLst/>
            <a:ahLst/>
            <a:cxnLst/>
            <a:rect l="l" t="t" r="r" b="b"/>
            <a:pathLst>
              <a:path w="27940" h="622300">
                <a:moveTo>
                  <a:pt x="27431" y="0"/>
                </a:moveTo>
                <a:lnTo>
                  <a:pt x="0" y="0"/>
                </a:lnTo>
                <a:lnTo>
                  <a:pt x="0" y="621791"/>
                </a:lnTo>
                <a:lnTo>
                  <a:pt x="27431" y="621791"/>
                </a:lnTo>
                <a:lnTo>
                  <a:pt x="27431" y="0"/>
                </a:lnTo>
                <a:close/>
              </a:path>
            </a:pathLst>
          </a:custGeom>
          <a:solidFill>
            <a:srgbClr val="FFFFFF">
              <a:alpha val="3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g object 27"/>
          <p:cNvSpPr/>
          <p:nvPr/>
        </p:nvSpPr>
        <p:spPr>
          <a:xfrm>
            <a:off x="8915653" y="381"/>
            <a:ext cx="55244" cy="585470"/>
          </a:xfrm>
          <a:custGeom>
            <a:avLst/>
            <a:gdLst/>
            <a:ahLst/>
            <a:cxnLst/>
            <a:rect l="l" t="t" r="r" b="b"/>
            <a:pathLst>
              <a:path w="55245" h="585470">
                <a:moveTo>
                  <a:pt x="54864" y="0"/>
                </a:moveTo>
                <a:lnTo>
                  <a:pt x="0" y="0"/>
                </a:lnTo>
                <a:lnTo>
                  <a:pt x="0" y="585216"/>
                </a:lnTo>
                <a:lnTo>
                  <a:pt x="54864" y="585216"/>
                </a:lnTo>
                <a:lnTo>
                  <a:pt x="54864" y="0"/>
                </a:lnTo>
                <a:close/>
              </a:path>
            </a:pathLst>
          </a:custGeom>
          <a:solidFill>
            <a:srgbClr val="FFFFFF">
              <a:alpha val="1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g object 28"/>
          <p:cNvSpPr/>
          <p:nvPr/>
        </p:nvSpPr>
        <p:spPr>
          <a:xfrm>
            <a:off x="8873489" y="381"/>
            <a:ext cx="9525" cy="585470"/>
          </a:xfrm>
          <a:custGeom>
            <a:avLst/>
            <a:gdLst/>
            <a:ahLst/>
            <a:cxnLst/>
            <a:rect l="l" t="t" r="r" b="b"/>
            <a:pathLst>
              <a:path w="9525" h="585470">
                <a:moveTo>
                  <a:pt x="9143" y="0"/>
                </a:moveTo>
                <a:lnTo>
                  <a:pt x="0" y="0"/>
                </a:lnTo>
                <a:lnTo>
                  <a:pt x="0" y="585216"/>
                </a:lnTo>
                <a:lnTo>
                  <a:pt x="9143" y="585216"/>
                </a:lnTo>
                <a:lnTo>
                  <a:pt x="9143" y="0"/>
                </a:lnTo>
                <a:close/>
              </a:path>
            </a:pathLst>
          </a:custGeom>
          <a:solidFill>
            <a:srgbClr val="FFFFFF">
              <a:alpha val="3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5940" y="176021"/>
            <a:ext cx="1899285" cy="574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0" i="0">
                <a:solidFill>
                  <a:srgbClr val="D1282D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28752" y="1291844"/>
            <a:ext cx="8286495" cy="25927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chemeClr val="tx1"/>
                </a:solidFill>
                <a:latin typeface="Georgia"/>
                <a:cs typeface="Georgi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12/26/2020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fif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9144000" cy="6860540"/>
            <a:chOff x="0" y="0"/>
            <a:chExt cx="9144000" cy="6860540"/>
          </a:xfrm>
        </p:grpSpPr>
        <p:sp>
          <p:nvSpPr>
            <p:cNvPr id="3" name="object 3"/>
            <p:cNvSpPr/>
            <p:nvPr/>
          </p:nvSpPr>
          <p:spPr>
            <a:xfrm>
              <a:off x="0" y="0"/>
              <a:ext cx="9144000" cy="6857998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1907667" y="1556765"/>
              <a:ext cx="5977255" cy="1152525"/>
            </a:xfrm>
            <a:custGeom>
              <a:avLst/>
              <a:gdLst/>
              <a:ahLst/>
              <a:cxnLst/>
              <a:rect l="l" t="t" r="r" b="b"/>
              <a:pathLst>
                <a:path w="5977255" h="1152525">
                  <a:moveTo>
                    <a:pt x="5784723" y="0"/>
                  </a:moveTo>
                  <a:lnTo>
                    <a:pt x="192024" y="0"/>
                  </a:lnTo>
                  <a:lnTo>
                    <a:pt x="147996" y="5071"/>
                  </a:lnTo>
                  <a:lnTo>
                    <a:pt x="107579" y="19518"/>
                  </a:lnTo>
                  <a:lnTo>
                    <a:pt x="71925" y="42187"/>
                  </a:lnTo>
                  <a:lnTo>
                    <a:pt x="42187" y="71925"/>
                  </a:lnTo>
                  <a:lnTo>
                    <a:pt x="19518" y="107579"/>
                  </a:lnTo>
                  <a:lnTo>
                    <a:pt x="5071" y="147996"/>
                  </a:lnTo>
                  <a:lnTo>
                    <a:pt x="0" y="192024"/>
                  </a:lnTo>
                  <a:lnTo>
                    <a:pt x="0" y="960120"/>
                  </a:lnTo>
                  <a:lnTo>
                    <a:pt x="5071" y="1004147"/>
                  </a:lnTo>
                  <a:lnTo>
                    <a:pt x="19518" y="1044564"/>
                  </a:lnTo>
                  <a:lnTo>
                    <a:pt x="42187" y="1080218"/>
                  </a:lnTo>
                  <a:lnTo>
                    <a:pt x="71925" y="1109956"/>
                  </a:lnTo>
                  <a:lnTo>
                    <a:pt x="107579" y="1132625"/>
                  </a:lnTo>
                  <a:lnTo>
                    <a:pt x="147996" y="1147072"/>
                  </a:lnTo>
                  <a:lnTo>
                    <a:pt x="192024" y="1152144"/>
                  </a:lnTo>
                  <a:lnTo>
                    <a:pt x="5784723" y="1152144"/>
                  </a:lnTo>
                  <a:lnTo>
                    <a:pt x="5828750" y="1147072"/>
                  </a:lnTo>
                  <a:lnTo>
                    <a:pt x="5869167" y="1132625"/>
                  </a:lnTo>
                  <a:lnTo>
                    <a:pt x="5904821" y="1109956"/>
                  </a:lnTo>
                  <a:lnTo>
                    <a:pt x="5934559" y="1080218"/>
                  </a:lnTo>
                  <a:lnTo>
                    <a:pt x="5957228" y="1044564"/>
                  </a:lnTo>
                  <a:lnTo>
                    <a:pt x="5971675" y="1004147"/>
                  </a:lnTo>
                  <a:lnTo>
                    <a:pt x="5976747" y="960120"/>
                  </a:lnTo>
                  <a:lnTo>
                    <a:pt x="5976747" y="192024"/>
                  </a:lnTo>
                  <a:lnTo>
                    <a:pt x="5971675" y="147996"/>
                  </a:lnTo>
                  <a:lnTo>
                    <a:pt x="5957228" y="107579"/>
                  </a:lnTo>
                  <a:lnTo>
                    <a:pt x="5934559" y="71925"/>
                  </a:lnTo>
                  <a:lnTo>
                    <a:pt x="5904821" y="42187"/>
                  </a:lnTo>
                  <a:lnTo>
                    <a:pt x="5869167" y="19518"/>
                  </a:lnTo>
                  <a:lnTo>
                    <a:pt x="5828750" y="5071"/>
                  </a:lnTo>
                  <a:lnTo>
                    <a:pt x="5784723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907667" y="1556765"/>
              <a:ext cx="5977255" cy="1152525"/>
            </a:xfrm>
            <a:custGeom>
              <a:avLst/>
              <a:gdLst/>
              <a:ahLst/>
              <a:cxnLst/>
              <a:rect l="l" t="t" r="r" b="b"/>
              <a:pathLst>
                <a:path w="5977255" h="1152525">
                  <a:moveTo>
                    <a:pt x="0" y="192024"/>
                  </a:moveTo>
                  <a:lnTo>
                    <a:pt x="5071" y="147996"/>
                  </a:lnTo>
                  <a:lnTo>
                    <a:pt x="19518" y="107579"/>
                  </a:lnTo>
                  <a:lnTo>
                    <a:pt x="42187" y="71925"/>
                  </a:lnTo>
                  <a:lnTo>
                    <a:pt x="71925" y="42187"/>
                  </a:lnTo>
                  <a:lnTo>
                    <a:pt x="107579" y="19518"/>
                  </a:lnTo>
                  <a:lnTo>
                    <a:pt x="147996" y="5071"/>
                  </a:lnTo>
                  <a:lnTo>
                    <a:pt x="192024" y="0"/>
                  </a:lnTo>
                  <a:lnTo>
                    <a:pt x="5784723" y="0"/>
                  </a:lnTo>
                  <a:lnTo>
                    <a:pt x="5828750" y="5071"/>
                  </a:lnTo>
                  <a:lnTo>
                    <a:pt x="5869167" y="19518"/>
                  </a:lnTo>
                  <a:lnTo>
                    <a:pt x="5904821" y="42187"/>
                  </a:lnTo>
                  <a:lnTo>
                    <a:pt x="5934559" y="71925"/>
                  </a:lnTo>
                  <a:lnTo>
                    <a:pt x="5957228" y="107579"/>
                  </a:lnTo>
                  <a:lnTo>
                    <a:pt x="5971675" y="147996"/>
                  </a:lnTo>
                  <a:lnTo>
                    <a:pt x="5976747" y="192024"/>
                  </a:lnTo>
                  <a:lnTo>
                    <a:pt x="5976747" y="960120"/>
                  </a:lnTo>
                  <a:lnTo>
                    <a:pt x="5971675" y="1004147"/>
                  </a:lnTo>
                  <a:lnTo>
                    <a:pt x="5957228" y="1044564"/>
                  </a:lnTo>
                  <a:lnTo>
                    <a:pt x="5934559" y="1080218"/>
                  </a:lnTo>
                  <a:lnTo>
                    <a:pt x="5904821" y="1109956"/>
                  </a:lnTo>
                  <a:lnTo>
                    <a:pt x="5869167" y="1132625"/>
                  </a:lnTo>
                  <a:lnTo>
                    <a:pt x="5828750" y="1147072"/>
                  </a:lnTo>
                  <a:lnTo>
                    <a:pt x="5784723" y="1152144"/>
                  </a:lnTo>
                  <a:lnTo>
                    <a:pt x="192024" y="1152144"/>
                  </a:lnTo>
                  <a:lnTo>
                    <a:pt x="147996" y="1147072"/>
                  </a:lnTo>
                  <a:lnTo>
                    <a:pt x="107579" y="1132625"/>
                  </a:lnTo>
                  <a:lnTo>
                    <a:pt x="71925" y="1109956"/>
                  </a:lnTo>
                  <a:lnTo>
                    <a:pt x="42187" y="1080218"/>
                  </a:lnTo>
                  <a:lnTo>
                    <a:pt x="19518" y="1044564"/>
                  </a:lnTo>
                  <a:lnTo>
                    <a:pt x="5071" y="1004147"/>
                  </a:lnTo>
                  <a:lnTo>
                    <a:pt x="0" y="960120"/>
                  </a:lnTo>
                  <a:lnTo>
                    <a:pt x="0" y="192024"/>
                  </a:lnTo>
                  <a:close/>
                </a:path>
              </a:pathLst>
            </a:custGeom>
            <a:ln w="19050">
              <a:solidFill>
                <a:srgbClr val="DC582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2924682" y="1616201"/>
            <a:ext cx="3938904" cy="113428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5"/>
              </a:spcBef>
            </a:pPr>
            <a:r>
              <a:rPr sz="4400" b="1" spc="-5" dirty="0">
                <a:solidFill>
                  <a:srgbClr val="00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Gametogenesis</a:t>
            </a:r>
            <a:endParaRPr sz="4400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12700" algn="ctr">
              <a:lnSpc>
                <a:spcPct val="100000"/>
              </a:lnSpc>
              <a:spcBef>
                <a:spcPts val="105"/>
              </a:spcBef>
            </a:pPr>
            <a:r>
              <a:rPr lang="en-US" sz="2800" b="1" spc="-5" dirty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Spermatogenesis</a:t>
            </a:r>
            <a:endParaRPr lang="en-US" sz="2800" b="1" dirty="0">
              <a:solidFill>
                <a:schemeClr val="tx1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4130421" y="4139565"/>
            <a:ext cx="4627880" cy="883285"/>
            <a:chOff x="4130421" y="4139565"/>
            <a:chExt cx="4627880" cy="883285"/>
          </a:xfrm>
        </p:grpSpPr>
        <p:sp>
          <p:nvSpPr>
            <p:cNvPr id="8" name="object 8"/>
            <p:cNvSpPr/>
            <p:nvPr/>
          </p:nvSpPr>
          <p:spPr>
            <a:xfrm>
              <a:off x="4139946" y="4149090"/>
              <a:ext cx="4608830" cy="864235"/>
            </a:xfrm>
            <a:custGeom>
              <a:avLst/>
              <a:gdLst/>
              <a:ahLst/>
              <a:cxnLst/>
              <a:rect l="l" t="t" r="r" b="b"/>
              <a:pathLst>
                <a:path w="4608830" h="864235">
                  <a:moveTo>
                    <a:pt x="4464558" y="0"/>
                  </a:moveTo>
                  <a:lnTo>
                    <a:pt x="144017" y="0"/>
                  </a:lnTo>
                  <a:lnTo>
                    <a:pt x="98511" y="7345"/>
                  </a:lnTo>
                  <a:lnTo>
                    <a:pt x="58978" y="27797"/>
                  </a:lnTo>
                  <a:lnTo>
                    <a:pt x="27797" y="58978"/>
                  </a:lnTo>
                  <a:lnTo>
                    <a:pt x="7345" y="98511"/>
                  </a:lnTo>
                  <a:lnTo>
                    <a:pt x="0" y="144018"/>
                  </a:lnTo>
                  <a:lnTo>
                    <a:pt x="0" y="720090"/>
                  </a:lnTo>
                  <a:lnTo>
                    <a:pt x="7345" y="765596"/>
                  </a:lnTo>
                  <a:lnTo>
                    <a:pt x="27797" y="805129"/>
                  </a:lnTo>
                  <a:lnTo>
                    <a:pt x="58978" y="836310"/>
                  </a:lnTo>
                  <a:lnTo>
                    <a:pt x="98511" y="856762"/>
                  </a:lnTo>
                  <a:lnTo>
                    <a:pt x="144017" y="864108"/>
                  </a:lnTo>
                  <a:lnTo>
                    <a:pt x="4464558" y="864108"/>
                  </a:lnTo>
                  <a:lnTo>
                    <a:pt x="4510064" y="856762"/>
                  </a:lnTo>
                  <a:lnTo>
                    <a:pt x="4549597" y="836310"/>
                  </a:lnTo>
                  <a:lnTo>
                    <a:pt x="4580778" y="805129"/>
                  </a:lnTo>
                  <a:lnTo>
                    <a:pt x="4601230" y="765596"/>
                  </a:lnTo>
                  <a:lnTo>
                    <a:pt x="4608576" y="720090"/>
                  </a:lnTo>
                  <a:lnTo>
                    <a:pt x="4608576" y="144018"/>
                  </a:lnTo>
                  <a:lnTo>
                    <a:pt x="4601230" y="98511"/>
                  </a:lnTo>
                  <a:lnTo>
                    <a:pt x="4580778" y="58978"/>
                  </a:lnTo>
                  <a:lnTo>
                    <a:pt x="4549597" y="27797"/>
                  </a:lnTo>
                  <a:lnTo>
                    <a:pt x="4510064" y="7345"/>
                  </a:lnTo>
                  <a:lnTo>
                    <a:pt x="446455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4139946" y="4149090"/>
              <a:ext cx="4608830" cy="864235"/>
            </a:xfrm>
            <a:custGeom>
              <a:avLst/>
              <a:gdLst/>
              <a:ahLst/>
              <a:cxnLst/>
              <a:rect l="l" t="t" r="r" b="b"/>
              <a:pathLst>
                <a:path w="4608830" h="864235">
                  <a:moveTo>
                    <a:pt x="0" y="144018"/>
                  </a:moveTo>
                  <a:lnTo>
                    <a:pt x="7345" y="98511"/>
                  </a:lnTo>
                  <a:lnTo>
                    <a:pt x="27797" y="58978"/>
                  </a:lnTo>
                  <a:lnTo>
                    <a:pt x="58978" y="27797"/>
                  </a:lnTo>
                  <a:lnTo>
                    <a:pt x="98511" y="7345"/>
                  </a:lnTo>
                  <a:lnTo>
                    <a:pt x="144017" y="0"/>
                  </a:lnTo>
                  <a:lnTo>
                    <a:pt x="4464558" y="0"/>
                  </a:lnTo>
                  <a:lnTo>
                    <a:pt x="4510064" y="7345"/>
                  </a:lnTo>
                  <a:lnTo>
                    <a:pt x="4549597" y="27797"/>
                  </a:lnTo>
                  <a:lnTo>
                    <a:pt x="4580778" y="58978"/>
                  </a:lnTo>
                  <a:lnTo>
                    <a:pt x="4601230" y="98511"/>
                  </a:lnTo>
                  <a:lnTo>
                    <a:pt x="4608576" y="144018"/>
                  </a:lnTo>
                  <a:lnTo>
                    <a:pt x="4608576" y="720090"/>
                  </a:lnTo>
                  <a:lnTo>
                    <a:pt x="4601230" y="765596"/>
                  </a:lnTo>
                  <a:lnTo>
                    <a:pt x="4580778" y="805129"/>
                  </a:lnTo>
                  <a:lnTo>
                    <a:pt x="4549597" y="836310"/>
                  </a:lnTo>
                  <a:lnTo>
                    <a:pt x="4510064" y="856762"/>
                  </a:lnTo>
                  <a:lnTo>
                    <a:pt x="4464558" y="864108"/>
                  </a:lnTo>
                  <a:lnTo>
                    <a:pt x="144017" y="864108"/>
                  </a:lnTo>
                  <a:lnTo>
                    <a:pt x="98511" y="856762"/>
                  </a:lnTo>
                  <a:lnTo>
                    <a:pt x="58978" y="836310"/>
                  </a:lnTo>
                  <a:lnTo>
                    <a:pt x="27797" y="805129"/>
                  </a:lnTo>
                  <a:lnTo>
                    <a:pt x="7345" y="765596"/>
                  </a:lnTo>
                  <a:lnTo>
                    <a:pt x="0" y="720090"/>
                  </a:lnTo>
                  <a:lnTo>
                    <a:pt x="0" y="144018"/>
                  </a:lnTo>
                  <a:close/>
                </a:path>
              </a:pathLst>
            </a:custGeom>
            <a:ln w="19050">
              <a:solidFill>
                <a:srgbClr val="DC582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/>
          <p:nvPr/>
        </p:nvSpPr>
        <p:spPr>
          <a:xfrm>
            <a:off x="4275835" y="4377690"/>
            <a:ext cx="433895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2400" dirty="0" smtClean="0">
                <a:latin typeface="Algerian" panose="04020705040A02060702" pitchFamily="82" charset="0"/>
                <a:cs typeface="Georgia"/>
              </a:rPr>
              <a:t>Dr</a:t>
            </a:r>
            <a:r>
              <a:rPr sz="2400" dirty="0">
                <a:latin typeface="Algerian" panose="04020705040A02060702" pitchFamily="82" charset="0"/>
                <a:cs typeface="Georgia"/>
              </a:rPr>
              <a:t>. </a:t>
            </a:r>
            <a:r>
              <a:rPr lang="en-US" sz="2400" spc="-5" dirty="0" err="1">
                <a:latin typeface="Algerian" panose="04020705040A02060702" pitchFamily="82" charset="0"/>
                <a:cs typeface="Georgia"/>
              </a:rPr>
              <a:t>Samer</a:t>
            </a:r>
            <a:r>
              <a:rPr lang="en-US" sz="2400" spc="-5" dirty="0">
                <a:latin typeface="Algerian" panose="04020705040A02060702" pitchFamily="82" charset="0"/>
                <a:cs typeface="Georgia"/>
              </a:rPr>
              <a:t> </a:t>
            </a:r>
            <a:r>
              <a:rPr lang="en-US" sz="2400" spc="-5" dirty="0" err="1">
                <a:latin typeface="Algerian" panose="04020705040A02060702" pitchFamily="82" charset="0"/>
                <a:cs typeface="Georgia"/>
              </a:rPr>
              <a:t>Alnussairi</a:t>
            </a:r>
            <a:endParaRPr sz="2400" dirty="0">
              <a:latin typeface="Algerian" panose="04020705040A02060702" pitchFamily="82" charset="0"/>
              <a:cs typeface="Georgia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3400" y="838200"/>
            <a:ext cx="1634489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Meiosis</a:t>
            </a:r>
            <a:endParaRPr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33400" y="1676400"/>
            <a:ext cx="4038220" cy="461344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065" marR="1297305">
              <a:lnSpc>
                <a:spcPct val="150000"/>
              </a:lnSpc>
              <a:spcBef>
                <a:spcPts val="95"/>
              </a:spcBef>
              <a:buClr>
                <a:srgbClr val="526CAF"/>
              </a:buClr>
              <a:tabLst>
                <a:tab pos="269240" algn="l"/>
              </a:tabLst>
            </a:pPr>
            <a:r>
              <a:rPr lang="en-US" sz="2800" spc="-5" dirty="0" smtClean="0">
                <a:latin typeface="Georgia"/>
                <a:cs typeface="Georgia"/>
              </a:rPr>
              <a:t>Two </a:t>
            </a:r>
            <a:r>
              <a:rPr sz="2800" spc="-10" dirty="0" smtClean="0">
                <a:latin typeface="Georgia"/>
                <a:cs typeface="Georgia"/>
              </a:rPr>
              <a:t>successive  divisions</a:t>
            </a:r>
            <a:r>
              <a:rPr lang="en-US" sz="2800" spc="-10" dirty="0" smtClean="0">
                <a:latin typeface="Georgia"/>
                <a:cs typeface="Georgia"/>
              </a:rPr>
              <a:t>:</a:t>
            </a:r>
            <a:endParaRPr sz="2800" dirty="0">
              <a:latin typeface="Georgia"/>
              <a:cs typeface="Georgia"/>
            </a:endParaRPr>
          </a:p>
          <a:p>
            <a:pPr marL="12065" marR="167640">
              <a:lnSpc>
                <a:spcPct val="150000"/>
              </a:lnSpc>
              <a:spcBef>
                <a:spcPts val="300"/>
              </a:spcBef>
              <a:buClr>
                <a:srgbClr val="526CAF"/>
              </a:buClr>
              <a:tabLst>
                <a:tab pos="269240" algn="l"/>
              </a:tabLst>
            </a:pPr>
            <a:r>
              <a:rPr sz="2800" b="1" spc="-10" dirty="0">
                <a:latin typeface="Georgia"/>
                <a:cs typeface="Georgia"/>
              </a:rPr>
              <a:t>Meiosis </a:t>
            </a:r>
            <a:r>
              <a:rPr sz="2800" b="1" spc="-5" dirty="0">
                <a:latin typeface="Georgia"/>
                <a:cs typeface="Georgia"/>
              </a:rPr>
              <a:t>I </a:t>
            </a:r>
            <a:r>
              <a:rPr sz="2800" spc="-10" dirty="0">
                <a:latin typeface="Georgia"/>
                <a:cs typeface="Georgia"/>
              </a:rPr>
              <a:t>produce  </a:t>
            </a:r>
            <a:r>
              <a:rPr sz="2800" i="1" spc="-1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/>
                <a:cs typeface="Georgia"/>
              </a:rPr>
              <a:t>secondary</a:t>
            </a:r>
            <a:r>
              <a:rPr sz="2800" b="1" spc="-1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/>
                <a:cs typeface="Georgia"/>
              </a:rPr>
              <a:t>  </a:t>
            </a:r>
            <a:r>
              <a:rPr sz="2800" i="1" spc="-5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/>
                <a:cs typeface="Georgia"/>
              </a:rPr>
              <a:t>spermatocytes</a:t>
            </a:r>
            <a:r>
              <a:rPr lang="en-US" sz="2800" i="1" spc="-5" dirty="0" smtClean="0">
                <a:latin typeface="Georgia"/>
                <a:cs typeface="Georgia"/>
              </a:rPr>
              <a:t>.</a:t>
            </a:r>
            <a:endParaRPr sz="2800" i="1" dirty="0">
              <a:latin typeface="Georgia"/>
              <a:cs typeface="Georgia"/>
            </a:endParaRPr>
          </a:p>
          <a:p>
            <a:pPr marL="12065">
              <a:lnSpc>
                <a:spcPct val="150000"/>
              </a:lnSpc>
              <a:spcBef>
                <a:spcPts val="305"/>
              </a:spcBef>
              <a:buClr>
                <a:srgbClr val="526CAF"/>
              </a:buClr>
              <a:tabLst>
                <a:tab pos="269240" algn="l"/>
              </a:tabLst>
            </a:pPr>
            <a:r>
              <a:rPr sz="2800" b="1" spc="-10" dirty="0">
                <a:latin typeface="Georgia"/>
                <a:cs typeface="Georgia"/>
              </a:rPr>
              <a:t>Meiosis </a:t>
            </a:r>
            <a:r>
              <a:rPr sz="2800" b="1" spc="-5" dirty="0">
                <a:latin typeface="Georgia"/>
                <a:cs typeface="Georgia"/>
              </a:rPr>
              <a:t>II</a:t>
            </a:r>
            <a:r>
              <a:rPr sz="2800" b="1" dirty="0">
                <a:latin typeface="Georgia"/>
                <a:cs typeface="Georgia"/>
              </a:rPr>
              <a:t> </a:t>
            </a:r>
            <a:r>
              <a:rPr sz="2800" spc="-10" dirty="0">
                <a:latin typeface="Georgia"/>
                <a:cs typeface="Georgia"/>
              </a:rPr>
              <a:t>produce</a:t>
            </a:r>
            <a:endParaRPr sz="2800" dirty="0">
              <a:latin typeface="Georgia"/>
              <a:cs typeface="Georgia"/>
            </a:endParaRPr>
          </a:p>
          <a:p>
            <a:pPr marL="268605">
              <a:lnSpc>
                <a:spcPct val="150000"/>
              </a:lnSpc>
            </a:pPr>
            <a:r>
              <a:rPr lang="en-US" sz="2800" i="1" spc="-5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/>
                <a:cs typeface="Georgia"/>
              </a:rPr>
              <a:t>s</a:t>
            </a:r>
            <a:r>
              <a:rPr sz="2800" i="1" spc="-5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/>
                <a:cs typeface="Georgia"/>
              </a:rPr>
              <a:t>permatids</a:t>
            </a:r>
            <a:r>
              <a:rPr lang="en-US" sz="2800" i="1" spc="-5" dirty="0" smtClean="0">
                <a:latin typeface="Georgia"/>
                <a:cs typeface="Georgia"/>
              </a:rPr>
              <a:t>.</a:t>
            </a:r>
            <a:endParaRPr sz="2800" i="1" dirty="0">
              <a:latin typeface="Georgia"/>
              <a:cs typeface="Georgia"/>
            </a:endParaRPr>
          </a:p>
        </p:txBody>
      </p:sp>
      <p:sp>
        <p:nvSpPr>
          <p:cNvPr id="8" name="object 5"/>
          <p:cNvSpPr/>
          <p:nvPr/>
        </p:nvSpPr>
        <p:spPr>
          <a:xfrm>
            <a:off x="4191000" y="1925721"/>
            <a:ext cx="4495800" cy="436412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629538"/>
            <a:ext cx="3508375" cy="56618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Spermiogenesis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xfrm>
            <a:off x="334727" y="1253562"/>
            <a:ext cx="8286495" cy="2984407"/>
          </a:xfrm>
          <a:prstGeom prst="rect">
            <a:avLst/>
          </a:prstGeom>
        </p:spPr>
        <p:txBody>
          <a:bodyPr vert="horz" wrap="square" lIns="0" tIns="83820" rIns="0" bIns="0" rtlCol="0">
            <a:spAutoFit/>
          </a:bodyPr>
          <a:lstStyle/>
          <a:p>
            <a:pPr marL="22860" marR="145415">
              <a:lnSpc>
                <a:spcPts val="2300"/>
              </a:lnSpc>
              <a:spcBef>
                <a:spcPts val="660"/>
              </a:spcBef>
              <a:buClr>
                <a:srgbClr val="526CAF"/>
              </a:buClr>
              <a:tabLst>
                <a:tab pos="280035" algn="l"/>
                <a:tab pos="280670" algn="l"/>
              </a:tabLst>
            </a:pPr>
            <a:r>
              <a:rPr b="0" dirty="0">
                <a:latin typeface="Georgia"/>
                <a:cs typeface="Georgia"/>
              </a:rPr>
              <a:t>The </a:t>
            </a:r>
            <a:r>
              <a:rPr b="0" spc="-5" dirty="0">
                <a:latin typeface="Georgia"/>
                <a:cs typeface="Georgia"/>
              </a:rPr>
              <a:t>series </a:t>
            </a:r>
            <a:r>
              <a:rPr b="0" dirty="0">
                <a:latin typeface="Georgia"/>
                <a:cs typeface="Georgia"/>
              </a:rPr>
              <a:t>of </a:t>
            </a:r>
            <a:r>
              <a:rPr b="0" spc="-5" dirty="0">
                <a:latin typeface="Georgia"/>
                <a:cs typeface="Georgia"/>
              </a:rPr>
              <a:t>changes </a:t>
            </a:r>
            <a:r>
              <a:rPr b="0" dirty="0">
                <a:latin typeface="Georgia"/>
                <a:cs typeface="Georgia"/>
              </a:rPr>
              <a:t>resulting in </a:t>
            </a:r>
            <a:r>
              <a:rPr b="0" spc="-5" dirty="0">
                <a:latin typeface="Georgia"/>
                <a:cs typeface="Georgia"/>
              </a:rPr>
              <a:t>the </a:t>
            </a:r>
            <a:r>
              <a:rPr lang="en-US" i="1" spc="-5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/>
                <a:cs typeface="Georgia"/>
              </a:rPr>
              <a:t>T</a:t>
            </a:r>
            <a:r>
              <a:rPr i="1" spc="-5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ransformation </a:t>
            </a:r>
            <a:r>
              <a:rPr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 </a:t>
            </a:r>
            <a:r>
              <a:rPr i="1" spc="-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spermatids </a:t>
            </a:r>
            <a:r>
              <a:rPr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into </a:t>
            </a:r>
            <a:r>
              <a:rPr i="1" spc="-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spermatozoa</a:t>
            </a:r>
            <a:r>
              <a:rPr i="1" spc="-4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b="0" dirty="0" smtClean="0">
                <a:latin typeface="Georgia"/>
                <a:cs typeface="Georgia"/>
              </a:rPr>
              <a:t>include</a:t>
            </a:r>
            <a:r>
              <a:rPr lang="en-US" b="0" dirty="0" smtClean="0">
                <a:latin typeface="Georgia"/>
                <a:cs typeface="Georgia"/>
              </a:rPr>
              <a:t>:</a:t>
            </a:r>
          </a:p>
          <a:p>
            <a:pPr marL="22860" marR="145415">
              <a:lnSpc>
                <a:spcPts val="2300"/>
              </a:lnSpc>
              <a:spcBef>
                <a:spcPts val="660"/>
              </a:spcBef>
              <a:buClr>
                <a:srgbClr val="526CAF"/>
              </a:buClr>
              <a:tabLst>
                <a:tab pos="280035" algn="l"/>
                <a:tab pos="280670" algn="l"/>
              </a:tabLst>
            </a:pPr>
            <a:endParaRPr b="0" dirty="0">
              <a:latin typeface="Georgia"/>
              <a:cs typeface="Georgia"/>
            </a:endParaRPr>
          </a:p>
          <a:p>
            <a:pPr marL="50800" marR="5080">
              <a:lnSpc>
                <a:spcPct val="80000"/>
              </a:lnSpc>
              <a:spcBef>
                <a:spcPts val="325"/>
              </a:spcBef>
              <a:buAutoNum type="alphaLcParenBoth"/>
              <a:tabLst>
                <a:tab pos="508000" algn="l"/>
              </a:tabLst>
            </a:pPr>
            <a:r>
              <a:rPr lang="en-US" b="0" spc="-5" dirty="0" smtClean="0">
                <a:latin typeface="Georgia"/>
                <a:cs typeface="Georgia"/>
              </a:rPr>
              <a:t> F</a:t>
            </a:r>
            <a:r>
              <a:rPr b="0" spc="-5" dirty="0" smtClean="0">
                <a:latin typeface="Georgia"/>
                <a:cs typeface="Georgia"/>
              </a:rPr>
              <a:t>ormation </a:t>
            </a:r>
            <a:r>
              <a:rPr b="0" spc="-5" dirty="0">
                <a:latin typeface="Georgia"/>
                <a:cs typeface="Georgia"/>
              </a:rPr>
              <a:t>of </a:t>
            </a:r>
            <a:r>
              <a:rPr b="0" spc="-10" dirty="0">
                <a:latin typeface="Georgia"/>
                <a:cs typeface="Georgia"/>
              </a:rPr>
              <a:t>the </a:t>
            </a:r>
            <a:r>
              <a:rPr b="0" dirty="0">
                <a:latin typeface="Georgia"/>
                <a:cs typeface="Georgia"/>
              </a:rPr>
              <a:t>acrosome, </a:t>
            </a:r>
            <a:r>
              <a:rPr b="0" spc="-5" dirty="0">
                <a:latin typeface="Georgia"/>
                <a:cs typeface="Georgia"/>
              </a:rPr>
              <a:t>which covers half of the  </a:t>
            </a:r>
            <a:r>
              <a:rPr b="0" dirty="0">
                <a:latin typeface="Georgia"/>
                <a:cs typeface="Georgia"/>
              </a:rPr>
              <a:t>nuclear </a:t>
            </a:r>
            <a:r>
              <a:rPr b="0" spc="-5" dirty="0">
                <a:latin typeface="Georgia"/>
                <a:cs typeface="Georgia"/>
              </a:rPr>
              <a:t>surface </a:t>
            </a:r>
            <a:r>
              <a:rPr b="0" dirty="0">
                <a:latin typeface="Georgia"/>
                <a:cs typeface="Georgia"/>
              </a:rPr>
              <a:t>and </a:t>
            </a:r>
            <a:r>
              <a:rPr b="0" spc="-5" dirty="0">
                <a:latin typeface="Georgia"/>
                <a:cs typeface="Georgia"/>
              </a:rPr>
              <a:t>contains enzymes to assist </a:t>
            </a:r>
            <a:r>
              <a:rPr b="0" dirty="0">
                <a:latin typeface="Georgia"/>
                <a:cs typeface="Georgia"/>
              </a:rPr>
              <a:t>in </a:t>
            </a:r>
            <a:r>
              <a:rPr b="0" spc="-5" dirty="0">
                <a:latin typeface="Georgia"/>
                <a:cs typeface="Georgia"/>
              </a:rPr>
              <a:t>penetration  of the egg during </a:t>
            </a:r>
            <a:r>
              <a:rPr b="0" spc="-5" dirty="0" smtClean="0">
                <a:latin typeface="Georgia"/>
                <a:cs typeface="Georgia"/>
              </a:rPr>
              <a:t>fertilization</a:t>
            </a:r>
            <a:r>
              <a:rPr b="0" dirty="0" smtClean="0">
                <a:latin typeface="Georgia"/>
                <a:cs typeface="Georgia"/>
              </a:rPr>
              <a:t>;</a:t>
            </a:r>
            <a:endParaRPr b="0" dirty="0">
              <a:latin typeface="Georgia"/>
              <a:cs typeface="Georgia"/>
            </a:endParaRPr>
          </a:p>
          <a:p>
            <a:pPr marL="523240" indent="-473075">
              <a:lnSpc>
                <a:spcPts val="2470"/>
              </a:lnSpc>
              <a:buAutoNum type="alphaLcParenBoth"/>
              <a:tabLst>
                <a:tab pos="524510" algn="l"/>
              </a:tabLst>
            </a:pPr>
            <a:r>
              <a:rPr lang="en-US" b="0" spc="-5" dirty="0" smtClean="0">
                <a:latin typeface="Georgia"/>
                <a:cs typeface="Georgia"/>
              </a:rPr>
              <a:t>C</a:t>
            </a:r>
            <a:r>
              <a:rPr b="0" spc="-5" dirty="0" smtClean="0">
                <a:latin typeface="Georgia"/>
                <a:cs typeface="Georgia"/>
              </a:rPr>
              <a:t>ondensation </a:t>
            </a:r>
            <a:r>
              <a:rPr b="0" spc="-5" dirty="0">
                <a:latin typeface="Georgia"/>
                <a:cs typeface="Georgia"/>
              </a:rPr>
              <a:t>of the</a:t>
            </a:r>
            <a:r>
              <a:rPr b="0" spc="-25" dirty="0">
                <a:latin typeface="Georgia"/>
                <a:cs typeface="Georgia"/>
              </a:rPr>
              <a:t> </a:t>
            </a:r>
            <a:r>
              <a:rPr b="0" dirty="0">
                <a:latin typeface="Georgia"/>
                <a:cs typeface="Georgia"/>
              </a:rPr>
              <a:t>nucleus;</a:t>
            </a:r>
          </a:p>
          <a:p>
            <a:pPr marL="491490" indent="-441325">
              <a:lnSpc>
                <a:spcPts val="2605"/>
              </a:lnSpc>
              <a:buAutoNum type="alphaLcParenBoth"/>
              <a:tabLst>
                <a:tab pos="492759" algn="l"/>
              </a:tabLst>
            </a:pPr>
            <a:r>
              <a:rPr lang="en-US" b="0" spc="-5" dirty="0" smtClean="0">
                <a:latin typeface="Georgia"/>
                <a:cs typeface="Georgia"/>
              </a:rPr>
              <a:t>F</a:t>
            </a:r>
            <a:r>
              <a:rPr b="0" spc="-5" dirty="0" smtClean="0">
                <a:latin typeface="Georgia"/>
                <a:cs typeface="Georgia"/>
              </a:rPr>
              <a:t>ormation </a:t>
            </a:r>
            <a:r>
              <a:rPr b="0" spc="-5" dirty="0">
                <a:latin typeface="Georgia"/>
                <a:cs typeface="Georgia"/>
              </a:rPr>
              <a:t>of </a:t>
            </a:r>
            <a:r>
              <a:rPr b="0" dirty="0">
                <a:latin typeface="Georgia"/>
                <a:cs typeface="Georgia"/>
              </a:rPr>
              <a:t>neck, middle </a:t>
            </a:r>
            <a:r>
              <a:rPr b="0" spc="-5" dirty="0">
                <a:latin typeface="Georgia"/>
                <a:cs typeface="Georgia"/>
              </a:rPr>
              <a:t>piece, </a:t>
            </a:r>
            <a:r>
              <a:rPr b="0" dirty="0">
                <a:latin typeface="Georgia"/>
                <a:cs typeface="Georgia"/>
              </a:rPr>
              <a:t>and</a:t>
            </a:r>
            <a:r>
              <a:rPr b="0" spc="-75" dirty="0">
                <a:latin typeface="Georgia"/>
                <a:cs typeface="Georgia"/>
              </a:rPr>
              <a:t> </a:t>
            </a:r>
            <a:r>
              <a:rPr b="0" spc="-5" dirty="0">
                <a:latin typeface="Georgia"/>
                <a:cs typeface="Georgia"/>
              </a:rPr>
              <a:t>tail;</a:t>
            </a:r>
          </a:p>
          <a:p>
            <a:pPr marL="526415" indent="-476250">
              <a:lnSpc>
                <a:spcPts val="2740"/>
              </a:lnSpc>
              <a:buAutoNum type="alphaLcParenBoth"/>
              <a:tabLst>
                <a:tab pos="527685" algn="l"/>
              </a:tabLst>
            </a:pPr>
            <a:r>
              <a:rPr lang="en-US" b="0" spc="-5" dirty="0" smtClean="0">
                <a:latin typeface="Georgia"/>
                <a:cs typeface="Georgia"/>
              </a:rPr>
              <a:t>S</a:t>
            </a:r>
            <a:r>
              <a:rPr b="0" spc="-5" dirty="0" smtClean="0">
                <a:latin typeface="Georgia"/>
                <a:cs typeface="Georgia"/>
              </a:rPr>
              <a:t>hedding </a:t>
            </a:r>
            <a:r>
              <a:rPr b="0" spc="-5" dirty="0">
                <a:latin typeface="Georgia"/>
                <a:cs typeface="Georgia"/>
              </a:rPr>
              <a:t>of </a:t>
            </a:r>
            <a:r>
              <a:rPr b="0" dirty="0">
                <a:latin typeface="Georgia"/>
                <a:cs typeface="Georgia"/>
              </a:rPr>
              <a:t>most </a:t>
            </a:r>
            <a:r>
              <a:rPr b="0" spc="-5" dirty="0">
                <a:latin typeface="Georgia"/>
                <a:cs typeface="Georgia"/>
              </a:rPr>
              <a:t>of the</a:t>
            </a:r>
            <a:r>
              <a:rPr b="0" spc="-20" dirty="0">
                <a:latin typeface="Georgia"/>
                <a:cs typeface="Georgia"/>
              </a:rPr>
              <a:t> </a:t>
            </a:r>
            <a:r>
              <a:rPr b="0" spc="-5" dirty="0">
                <a:latin typeface="Georgia"/>
                <a:cs typeface="Georgia"/>
              </a:rPr>
              <a:t>cytoplasm.</a:t>
            </a:r>
          </a:p>
        </p:txBody>
      </p:sp>
      <p:grpSp>
        <p:nvGrpSpPr>
          <p:cNvPr id="4" name="object 4"/>
          <p:cNvGrpSpPr/>
          <p:nvPr/>
        </p:nvGrpSpPr>
        <p:grpSpPr>
          <a:xfrm>
            <a:off x="535940" y="4495800"/>
            <a:ext cx="8064500" cy="2239031"/>
            <a:chOff x="809625" y="4041775"/>
            <a:chExt cx="8064500" cy="2240027"/>
          </a:xfrm>
        </p:grpSpPr>
        <p:sp>
          <p:nvSpPr>
            <p:cNvPr id="5" name="object 5"/>
            <p:cNvSpPr/>
            <p:nvPr/>
          </p:nvSpPr>
          <p:spPr>
            <a:xfrm>
              <a:off x="838200" y="4070350"/>
              <a:ext cx="7877047" cy="2211452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809625" y="4041775"/>
              <a:ext cx="8064500" cy="2082800"/>
            </a:xfrm>
            <a:custGeom>
              <a:avLst/>
              <a:gdLst/>
              <a:ahLst/>
              <a:cxnLst/>
              <a:rect l="l" t="t" r="r" b="b"/>
              <a:pathLst>
                <a:path w="8064500" h="2082800">
                  <a:moveTo>
                    <a:pt x="0" y="2082800"/>
                  </a:moveTo>
                  <a:lnTo>
                    <a:pt x="8064500" y="2082800"/>
                  </a:lnTo>
                  <a:lnTo>
                    <a:pt x="8064500" y="0"/>
                  </a:lnTo>
                  <a:lnTo>
                    <a:pt x="0" y="0"/>
                  </a:lnTo>
                  <a:lnTo>
                    <a:pt x="0" y="2082800"/>
                  </a:lnTo>
                  <a:close/>
                </a:path>
              </a:pathLst>
            </a:custGeom>
            <a:ln w="57150">
              <a:solidFill>
                <a:srgbClr val="BB232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990600"/>
            <a:ext cx="7772400" cy="615553"/>
          </a:xfrm>
        </p:spPr>
        <p:txBody>
          <a:bodyPr/>
          <a:lstStyle/>
          <a:p>
            <a:r>
              <a:rPr lang="en-US" sz="40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Regulation of </a:t>
            </a:r>
            <a:r>
              <a:rPr lang="en-US" sz="4000" b="1" spc="-5" dirty="0">
                <a:latin typeface="Andalus" panose="02020603050405020304" pitchFamily="18" charset="-78"/>
                <a:cs typeface="Andalus" panose="02020603050405020304" pitchFamily="18" charset="-78"/>
              </a:rPr>
              <a:t>Spermatogenesis</a:t>
            </a:r>
            <a:endParaRPr lang="en-US" sz="4000" b="1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4"/>
          </p:nvPr>
        </p:nvSpPr>
        <p:spPr>
          <a:xfrm>
            <a:off x="457200" y="1981200"/>
            <a:ext cx="8229600" cy="3821559"/>
          </a:xfrm>
        </p:spPr>
        <p:txBody>
          <a:bodyPr/>
          <a:lstStyle/>
          <a:p>
            <a:pPr marL="355600" marR="5715" indent="-342900">
              <a:lnSpc>
                <a:spcPct val="150000"/>
              </a:lnSpc>
              <a:spcBef>
                <a:spcPts val="975"/>
              </a:spcBef>
              <a:buFont typeface="Arial" panose="020B0604020202020204" pitchFamily="34" charset="0"/>
              <a:buChar char="•"/>
            </a:pPr>
            <a:r>
              <a:rPr lang="en-US" b="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Spermatogenesis </a:t>
            </a:r>
            <a:r>
              <a:rPr lang="en-US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</a:t>
            </a:r>
            <a:r>
              <a:rPr lang="en-US" b="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regulated by </a:t>
            </a:r>
            <a:r>
              <a:rPr lang="en-US" i="1" spc="-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LH</a:t>
            </a:r>
            <a:r>
              <a:rPr lang="en-US" b="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( </a:t>
            </a:r>
            <a:r>
              <a:rPr lang="en-US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leutilizing</a:t>
            </a:r>
            <a:r>
              <a:rPr lang="en-US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hormone</a:t>
            </a:r>
            <a:r>
              <a:rPr lang="en-US" b="0" spc="-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b="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that binds to </a:t>
            </a:r>
            <a:r>
              <a:rPr lang="en-US" b="0" spc="-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receptors on </a:t>
            </a:r>
            <a:r>
              <a:rPr lang="en-US" b="0" spc="-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Leydig</a:t>
            </a:r>
            <a:r>
              <a:rPr lang="en-US" b="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cells </a:t>
            </a:r>
            <a:r>
              <a:rPr lang="en-US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b="0" spc="-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interstitial) </a:t>
            </a:r>
            <a:r>
              <a:rPr lang="en-US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&amp; </a:t>
            </a:r>
            <a:r>
              <a:rPr lang="en-US" b="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stimulates the production of</a:t>
            </a:r>
            <a:r>
              <a:rPr lang="en-US" b="0" spc="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spc="-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testosterone</a:t>
            </a:r>
            <a:r>
              <a:rPr lang="en-US" b="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5600" marR="124460" indent="-342900">
              <a:lnSpc>
                <a:spcPct val="150000"/>
              </a:lnSpc>
              <a:spcBef>
                <a:spcPts val="975"/>
              </a:spcBef>
              <a:buFont typeface="Arial" panose="020B0604020202020204" pitchFamily="34" charset="0"/>
              <a:buChar char="•"/>
            </a:pP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FSH</a:t>
            </a:r>
            <a:r>
              <a:rPr lang="en-US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 </a:t>
            </a:r>
            <a:r>
              <a:rPr lang="en-US" b="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follicular stimulating hormone) </a:t>
            </a:r>
            <a:r>
              <a:rPr lang="en-US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also </a:t>
            </a:r>
            <a:r>
              <a:rPr lang="en-US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essential, </a:t>
            </a:r>
            <a:r>
              <a:rPr lang="en-US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</a:t>
            </a:r>
            <a:r>
              <a:rPr lang="en-US" b="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binds </a:t>
            </a:r>
            <a:r>
              <a:rPr lang="en-US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en-US" b="0" spc="-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sertoli</a:t>
            </a:r>
            <a:r>
              <a:rPr lang="en-US" b="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cells </a:t>
            </a:r>
            <a:r>
              <a:rPr lang="en-US" b="0" spc="-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ar-IQ" b="0" spc="-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spc="-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stimulates </a:t>
            </a:r>
            <a:r>
              <a:rPr lang="en-US" b="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production of testicular fluid and synthesis of </a:t>
            </a:r>
            <a:r>
              <a:rPr lang="en-US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intracellular </a:t>
            </a:r>
            <a:r>
              <a:rPr lang="en-US" b="0" spc="-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androgen receptors </a:t>
            </a:r>
            <a:r>
              <a:rPr lang="en-US" b="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proteins.</a:t>
            </a:r>
            <a:endParaRPr lang="en-US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9169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762000"/>
            <a:ext cx="7772400" cy="381000"/>
          </a:xfrm>
        </p:spPr>
        <p:txBody>
          <a:bodyPr/>
          <a:lstStyle/>
          <a:p>
            <a:r>
              <a:rPr lang="en-US" spc="-5" dirty="0">
                <a:latin typeface="Andalus" panose="02020603050405020304" pitchFamily="18" charset="-78"/>
                <a:cs typeface="Andalus" panose="02020603050405020304" pitchFamily="18" charset="-78"/>
              </a:rPr>
              <a:t>Abnormal</a:t>
            </a:r>
            <a:r>
              <a:rPr lang="en-US" spc="-60" dirty="0"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pc="-6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Male </a:t>
            </a:r>
            <a:r>
              <a:rPr lang="en-US" spc="-5" dirty="0" smtClean="0">
                <a:latin typeface="Andalus" panose="02020603050405020304" pitchFamily="18" charset="-78"/>
                <a:cs typeface="Andalus" panose="02020603050405020304" pitchFamily="18" charset="-78"/>
              </a:rPr>
              <a:t>Gametes</a:t>
            </a:r>
            <a:r>
              <a:rPr lang="en-US" dirty="0">
                <a:latin typeface="Andalus" panose="02020603050405020304" pitchFamily="18" charset="-78"/>
                <a:cs typeface="Andalus" panose="02020603050405020304" pitchFamily="18" charset="-78"/>
              </a:rPr>
              <a:t/>
            </a:r>
            <a:br>
              <a:rPr lang="en-US" dirty="0">
                <a:latin typeface="Andalus" panose="02020603050405020304" pitchFamily="18" charset="-78"/>
                <a:cs typeface="Andalus" panose="02020603050405020304" pitchFamily="18" charset="-78"/>
              </a:rPr>
            </a:br>
            <a:endParaRPr lang="en-US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4"/>
          </p:nvPr>
        </p:nvSpPr>
        <p:spPr>
          <a:xfrm>
            <a:off x="304800" y="1524000"/>
            <a:ext cx="8686800" cy="2954655"/>
          </a:xfrm>
        </p:spPr>
        <p:txBody>
          <a:bodyPr/>
          <a:lstStyle/>
          <a:p>
            <a:pPr marL="609600" indent="-609600" algn="l" rtl="0" eaLnBrk="1" hangingPunct="1">
              <a:buFontTx/>
              <a:buAutoNum type="arabicPeriod"/>
              <a:defRPr/>
            </a:pPr>
            <a:r>
              <a:rPr lang="en-US" altLang="en-US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Morphological Abnormalities: </a:t>
            </a:r>
            <a:r>
              <a:rPr lang="en-US" b="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up </a:t>
            </a:r>
            <a:r>
              <a:rPr lang="en-US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en-US" b="0" spc="-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en-US" b="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% have observable defects.</a:t>
            </a:r>
            <a:endParaRPr lang="en-US" altLang="en-US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09600" indent="-609600" algn="l" rtl="0" eaLnBrk="1" hangingPunct="1">
              <a:buFont typeface="Wingdings" panose="05000000000000000000" pitchFamily="2" charset="2"/>
              <a:buChar char="v"/>
              <a:defRPr/>
            </a:pPr>
            <a:r>
              <a:rPr lang="en-US" altLang="en-US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head &amp; tail may be abnormal, they may be:</a:t>
            </a:r>
          </a:p>
          <a:p>
            <a:pPr marL="609600" indent="-609600" algn="l" rtl="0" eaLnBrk="1" hangingPunct="1">
              <a:buFontTx/>
              <a:buAutoNum type="alphaLcParenR"/>
              <a:defRPr/>
            </a:pPr>
            <a:r>
              <a:rPr lang="en-US" altLang="en-US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giants.</a:t>
            </a:r>
          </a:p>
          <a:p>
            <a:pPr marL="609600" indent="-609600" algn="l" rtl="0" eaLnBrk="1" hangingPunct="1">
              <a:buFontTx/>
              <a:buAutoNum type="alphaLcParenR"/>
              <a:defRPr/>
            </a:pPr>
            <a:r>
              <a:rPr lang="en-US" altLang="en-US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Dwarfs.</a:t>
            </a:r>
          </a:p>
          <a:p>
            <a:pPr marL="609600" indent="-609600" algn="l" rtl="0" eaLnBrk="1" hangingPunct="1">
              <a:buFontTx/>
              <a:buAutoNum type="alphaLcParenR"/>
              <a:defRPr/>
            </a:pPr>
            <a:r>
              <a:rPr lang="en-US" altLang="en-US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Joined in head or in tail</a:t>
            </a:r>
            <a:r>
              <a:rPr lang="en-US" altLang="en-US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609600" indent="-609600" algn="l" rtl="0" eaLnBrk="1" hangingPunct="1">
              <a:buFontTx/>
              <a:buAutoNum type="alphaLcParenR"/>
              <a:defRPr/>
            </a:pPr>
            <a:endParaRPr lang="en-US" altLang="en-US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09600" indent="-609600" algn="l" rtl="0" eaLnBrk="1" hangingPunct="1">
              <a:buFont typeface="Wingdings" panose="05000000000000000000" pitchFamily="2" charset="2"/>
              <a:buChar char="v"/>
              <a:defRPr/>
            </a:pPr>
            <a:r>
              <a:rPr lang="en-US" altLang="en-US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Lack motility and don’t fertilize the egg</a:t>
            </a:r>
            <a:r>
              <a:rPr lang="en-US" altLang="en-US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en-US" b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4724400"/>
            <a:ext cx="6629400" cy="19866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1490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609600"/>
            <a:ext cx="7772400" cy="553998"/>
          </a:xfrm>
        </p:spPr>
        <p:txBody>
          <a:bodyPr/>
          <a:lstStyle/>
          <a:p>
            <a:r>
              <a:rPr lang="en-US" spc="-5" dirty="0">
                <a:latin typeface="Andalus" panose="02020603050405020304" pitchFamily="18" charset="-78"/>
                <a:cs typeface="Andalus" panose="02020603050405020304" pitchFamily="18" charset="-78"/>
              </a:rPr>
              <a:t>Abnormal</a:t>
            </a:r>
            <a:r>
              <a:rPr lang="en-US" spc="-60" dirty="0">
                <a:latin typeface="Andalus" panose="02020603050405020304" pitchFamily="18" charset="-78"/>
                <a:cs typeface="Andalus" panose="02020603050405020304" pitchFamily="18" charset="-78"/>
              </a:rPr>
              <a:t> Male </a:t>
            </a:r>
            <a:r>
              <a:rPr lang="en-US" spc="-5" dirty="0" smtClean="0">
                <a:latin typeface="Andalus" panose="02020603050405020304" pitchFamily="18" charset="-78"/>
                <a:cs typeface="Andalus" panose="02020603050405020304" pitchFamily="18" charset="-78"/>
              </a:rPr>
              <a:t>Gametes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4"/>
          </p:nvPr>
        </p:nvSpPr>
        <p:spPr>
          <a:xfrm>
            <a:off x="533400" y="1600200"/>
            <a:ext cx="6858000" cy="3693319"/>
          </a:xfrm>
        </p:spPr>
        <p:txBody>
          <a:bodyPr/>
          <a:lstStyle/>
          <a:p>
            <a:pPr marL="609600" indent="-609600" algn="l" rtl="0" eaLnBrk="1" hangingPunct="1">
              <a:buFont typeface="Wingdings" panose="05000000000000000000" pitchFamily="2" charset="2"/>
              <a:buChar char="v"/>
              <a:defRPr/>
            </a:pPr>
            <a:endParaRPr lang="en-US" altLang="en-US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09600" indent="-609600" algn="l" rtl="0" eaLnBrk="1" hangingPunct="1">
              <a:buFont typeface="Wingdings" panose="05000000000000000000" pitchFamily="2" charset="2"/>
              <a:buNone/>
              <a:defRPr/>
            </a:pPr>
            <a:r>
              <a:rPr lang="en-US" altLang="en-US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lang="en-US" alt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Numerical Abnormalities</a:t>
            </a:r>
            <a:r>
              <a:rPr lang="en-US" altLang="en-US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609600" indent="-609600" algn="l" rtl="0" eaLnBrk="1" hangingPunct="1">
              <a:buFont typeface="Wingdings" panose="05000000000000000000" pitchFamily="2" charset="2"/>
              <a:buNone/>
              <a:defRPr/>
            </a:pPr>
            <a:endParaRPr lang="en-US" altLang="en-US" dirty="0">
              <a:solidFill>
                <a:srgbClr val="FF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09600" indent="-609600" algn="l" rtl="0" eaLnBrk="1" hangingPunct="1">
              <a:lnSpc>
                <a:spcPct val="150000"/>
              </a:lnSpc>
              <a:buFont typeface="Wingdings" panose="05000000000000000000" pitchFamily="2" charset="2"/>
              <a:buChar char="v"/>
              <a:defRPr/>
            </a:pPr>
            <a:r>
              <a:rPr lang="en-US" altLang="en-US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Oligospermia</a:t>
            </a:r>
            <a:r>
              <a:rPr lang="en-US" altLang="en-US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Few </a:t>
            </a:r>
            <a:r>
              <a:rPr lang="en-US" altLang="en-US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number of sperms in semen.</a:t>
            </a:r>
          </a:p>
          <a:p>
            <a:pPr marL="609600" indent="-609600" algn="l" rtl="0" eaLnBrk="1" hangingPunct="1">
              <a:lnSpc>
                <a:spcPct val="150000"/>
              </a:lnSpc>
              <a:buFont typeface="Wingdings" panose="05000000000000000000" pitchFamily="2" charset="2"/>
              <a:buChar char="v"/>
              <a:defRPr/>
            </a:pPr>
            <a:r>
              <a:rPr lang="en-US" altLang="en-US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Aspermia</a:t>
            </a:r>
            <a:r>
              <a:rPr lang="en-US" altLang="en-US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 </a:t>
            </a:r>
            <a:r>
              <a:rPr lang="en-US" altLang="en-US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sperms at all in semen.</a:t>
            </a:r>
          </a:p>
          <a:p>
            <a:pPr marL="609600" indent="-609600" algn="l" rtl="0" eaLnBrk="1" hangingPunct="1">
              <a:lnSpc>
                <a:spcPct val="150000"/>
              </a:lnSpc>
              <a:buFont typeface="Wingdings" panose="05000000000000000000" pitchFamily="2" charset="2"/>
              <a:buChar char="v"/>
              <a:defRPr/>
            </a:pPr>
            <a:r>
              <a:rPr lang="en-US" altLang="en-US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Necrospermia</a:t>
            </a:r>
            <a:r>
              <a:rPr lang="en-US" altLang="en-US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Sperms </a:t>
            </a:r>
            <a:r>
              <a:rPr lang="en-US" altLang="en-US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found dead.</a:t>
            </a:r>
          </a:p>
          <a:p>
            <a:pPr>
              <a:lnSpc>
                <a:spcPct val="150000"/>
              </a:lnSpc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84954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762000"/>
            <a:ext cx="7772400" cy="553998"/>
          </a:xfrm>
        </p:spPr>
        <p:txBody>
          <a:bodyPr/>
          <a:lstStyle/>
          <a:p>
            <a:r>
              <a:rPr lang="en-US" altLang="en-US" dirty="0">
                <a:solidFill>
                  <a:srgbClr val="C0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Abnormal </a:t>
            </a:r>
            <a:r>
              <a:rPr lang="en-US" altLang="en-US" dirty="0" smtClean="0">
                <a:solidFill>
                  <a:srgbClr val="C0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Female Gametes</a:t>
            </a:r>
            <a:endParaRPr lang="en-US" dirty="0">
              <a:solidFill>
                <a:srgbClr val="C00000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4"/>
          </p:nvPr>
        </p:nvSpPr>
        <p:spPr>
          <a:xfrm>
            <a:off x="381000" y="1524000"/>
            <a:ext cx="8458200" cy="3716210"/>
          </a:xfrm>
        </p:spPr>
        <p:txBody>
          <a:bodyPr/>
          <a:lstStyle/>
          <a:p>
            <a:pPr marL="12700" algn="l" rtl="0">
              <a:lnSpc>
                <a:spcPct val="150000"/>
              </a:lnSpc>
              <a:spcBef>
                <a:spcPts val="100"/>
              </a:spcBef>
            </a:pPr>
            <a:r>
              <a:rPr lang="en-US" altLang="en-US" b="0" dirty="0" smtClean="0">
                <a:latin typeface="Times New Roman" panose="02020603050405020304" pitchFamily="18" charset="0"/>
                <a:ea typeface="Carlito"/>
                <a:cs typeface="Times New Roman" panose="02020603050405020304" pitchFamily="18" charset="0"/>
              </a:rPr>
              <a:t>- Primordial </a:t>
            </a:r>
            <a:r>
              <a:rPr lang="en-US" altLang="en-US" b="0" dirty="0">
                <a:latin typeface="Times New Roman" panose="02020603050405020304" pitchFamily="18" charset="0"/>
                <a:ea typeface="Carlito"/>
                <a:cs typeface="Times New Roman" panose="02020603050405020304" pitchFamily="18" charset="0"/>
              </a:rPr>
              <a:t>follicle with two </a:t>
            </a:r>
            <a:r>
              <a:rPr lang="en-US" altLang="en-US" b="0" dirty="0" smtClean="0">
                <a:latin typeface="Times New Roman" panose="02020603050405020304" pitchFamily="18" charset="0"/>
                <a:ea typeface="Carlito"/>
                <a:cs typeface="Times New Roman" panose="02020603050405020304" pitchFamily="18" charset="0"/>
              </a:rPr>
              <a:t>oocytes these </a:t>
            </a:r>
            <a:r>
              <a:rPr lang="en-US" altLang="en-US" b="0" dirty="0">
                <a:latin typeface="Times New Roman" panose="02020603050405020304" pitchFamily="18" charset="0"/>
                <a:ea typeface="Carlito"/>
                <a:cs typeface="Times New Roman" panose="02020603050405020304" pitchFamily="18" charset="0"/>
              </a:rPr>
              <a:t>oocytes may give rise to twins &amp; may degenerate before reaching </a:t>
            </a:r>
            <a:r>
              <a:rPr lang="en-US" altLang="en-US" b="0" dirty="0" smtClean="0">
                <a:latin typeface="Times New Roman" panose="02020603050405020304" pitchFamily="18" charset="0"/>
                <a:ea typeface="Carlito"/>
                <a:cs typeface="Times New Roman" panose="02020603050405020304" pitchFamily="18" charset="0"/>
              </a:rPr>
              <a:t>maturity.</a:t>
            </a:r>
          </a:p>
          <a:p>
            <a:pPr marL="12700" algn="l" rtl="0">
              <a:lnSpc>
                <a:spcPct val="150000"/>
              </a:lnSpc>
              <a:spcBef>
                <a:spcPts val="100"/>
              </a:spcBef>
            </a:pPr>
            <a:r>
              <a:rPr lang="en-US" altLang="en-US" b="0" dirty="0" smtClean="0">
                <a:latin typeface="Times New Roman" panose="02020603050405020304" pitchFamily="18" charset="0"/>
                <a:ea typeface="Carlito"/>
                <a:cs typeface="Times New Roman" panose="02020603050405020304" pitchFamily="18" charset="0"/>
              </a:rPr>
              <a:t>- In </a:t>
            </a:r>
            <a:r>
              <a:rPr lang="en-US" altLang="en-US" b="0" dirty="0">
                <a:latin typeface="Times New Roman" panose="02020603050405020304" pitchFamily="18" charset="0"/>
                <a:ea typeface="Carlito"/>
                <a:cs typeface="Times New Roman" panose="02020603050405020304" pitchFamily="18" charset="0"/>
              </a:rPr>
              <a:t>rare case, one primary oocyte contains two even three </a:t>
            </a:r>
            <a:r>
              <a:rPr lang="en-US" altLang="en-US" b="0" dirty="0" smtClean="0">
                <a:latin typeface="Times New Roman" panose="02020603050405020304" pitchFamily="18" charset="0"/>
                <a:ea typeface="Carlito"/>
                <a:cs typeface="Times New Roman" panose="02020603050405020304" pitchFamily="18" charset="0"/>
              </a:rPr>
              <a:t>nuclei such </a:t>
            </a:r>
            <a:r>
              <a:rPr lang="en-US" altLang="en-US" b="0" dirty="0" err="1">
                <a:latin typeface="Times New Roman" panose="02020603050405020304" pitchFamily="18" charset="0"/>
                <a:ea typeface="Carlito"/>
                <a:cs typeface="Times New Roman" panose="02020603050405020304" pitchFamily="18" charset="0"/>
              </a:rPr>
              <a:t>binucleated</a:t>
            </a:r>
            <a:r>
              <a:rPr lang="en-US" altLang="en-US" b="0" dirty="0">
                <a:latin typeface="Times New Roman" panose="02020603050405020304" pitchFamily="18" charset="0"/>
                <a:ea typeface="Carlito"/>
                <a:cs typeface="Times New Roman" panose="02020603050405020304" pitchFamily="18" charset="0"/>
              </a:rPr>
              <a:t> </a:t>
            </a:r>
            <a:r>
              <a:rPr lang="en-US" altLang="en-US" b="0" dirty="0" smtClean="0">
                <a:latin typeface="Times New Roman" panose="02020603050405020304" pitchFamily="18" charset="0"/>
                <a:ea typeface="Carlito"/>
                <a:cs typeface="Times New Roman" panose="02020603050405020304" pitchFamily="18" charset="0"/>
              </a:rPr>
              <a:t>or </a:t>
            </a:r>
            <a:r>
              <a:rPr lang="en-US" altLang="en-US" b="0" dirty="0" err="1">
                <a:latin typeface="Times New Roman" panose="02020603050405020304" pitchFamily="18" charset="0"/>
                <a:ea typeface="Carlito"/>
                <a:cs typeface="Times New Roman" panose="02020603050405020304" pitchFamily="18" charset="0"/>
              </a:rPr>
              <a:t>trinucleated</a:t>
            </a:r>
            <a:r>
              <a:rPr lang="en-US" altLang="en-US" b="0" dirty="0">
                <a:latin typeface="Times New Roman" panose="02020603050405020304" pitchFamily="18" charset="0"/>
                <a:ea typeface="Carlito"/>
                <a:cs typeface="Times New Roman" panose="02020603050405020304" pitchFamily="18" charset="0"/>
              </a:rPr>
              <a:t> oocytes die before reaching maturity</a:t>
            </a:r>
            <a:r>
              <a:rPr lang="en-US" altLang="en-US" b="0" dirty="0" smtClean="0">
                <a:latin typeface="Times New Roman" panose="02020603050405020304" pitchFamily="18" charset="0"/>
                <a:ea typeface="Carlito"/>
                <a:cs typeface="Times New Roman" panose="02020603050405020304" pitchFamily="18" charset="0"/>
              </a:rPr>
              <a:t>.</a:t>
            </a:r>
          </a:p>
          <a:p>
            <a:pPr marL="12700" algn="l" rtl="0">
              <a:lnSpc>
                <a:spcPct val="118000"/>
              </a:lnSpc>
              <a:spcBef>
                <a:spcPts val="975"/>
              </a:spcBef>
            </a:pPr>
            <a:endParaRPr lang="en-US" altLang="en-US" dirty="0">
              <a:latin typeface="Carlito"/>
              <a:ea typeface="Carlito"/>
              <a:cs typeface="Carlito"/>
            </a:endParaRPr>
          </a:p>
          <a:p>
            <a:endParaRPr lang="en-US" dirty="0"/>
          </a:p>
        </p:txBody>
      </p:sp>
      <p:sp>
        <p:nvSpPr>
          <p:cNvPr id="4" name="object 3"/>
          <p:cNvSpPr>
            <a:spLocks noChangeArrowheads="1"/>
          </p:cNvSpPr>
          <p:nvPr/>
        </p:nvSpPr>
        <p:spPr bwMode="auto">
          <a:xfrm>
            <a:off x="381000" y="4305212"/>
            <a:ext cx="8382000" cy="2286000"/>
          </a:xfrm>
          <a:prstGeom prst="rect">
            <a:avLst/>
          </a:prstGeom>
          <a:blipFill dpi="0" rotWithShape="1">
            <a:blip r:embed="rId2"/>
            <a:srcRect/>
            <a:stretch>
              <a:fillRect l="533" t="-127585" r="855" b="3449"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1038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88175" y="677786"/>
            <a:ext cx="8867775" cy="6014720"/>
            <a:chOff x="188175" y="677786"/>
            <a:chExt cx="8867775" cy="6014720"/>
          </a:xfrm>
        </p:grpSpPr>
        <p:sp>
          <p:nvSpPr>
            <p:cNvPr id="3" name="object 3"/>
            <p:cNvSpPr/>
            <p:nvPr/>
          </p:nvSpPr>
          <p:spPr>
            <a:xfrm>
              <a:off x="701666" y="696836"/>
              <a:ext cx="8334853" cy="597662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197700" y="687311"/>
              <a:ext cx="8848725" cy="5995670"/>
            </a:xfrm>
            <a:custGeom>
              <a:avLst/>
              <a:gdLst/>
              <a:ahLst/>
              <a:cxnLst/>
              <a:rect l="l" t="t" r="r" b="b"/>
              <a:pathLst>
                <a:path w="8848725" h="5995670">
                  <a:moveTo>
                    <a:pt x="0" y="5995670"/>
                  </a:moveTo>
                  <a:lnTo>
                    <a:pt x="8848344" y="5995670"/>
                  </a:lnTo>
                  <a:lnTo>
                    <a:pt x="8848344" y="0"/>
                  </a:lnTo>
                  <a:lnTo>
                    <a:pt x="0" y="0"/>
                  </a:lnTo>
                  <a:lnTo>
                    <a:pt x="0" y="5995670"/>
                  </a:lnTo>
                  <a:close/>
                </a:path>
              </a:pathLst>
            </a:custGeom>
            <a:ln w="19050">
              <a:solidFill>
                <a:srgbClr val="DC582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1347038"/>
            <a:ext cx="312166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5" dirty="0">
                <a:latin typeface="Andalus" panose="02020603050405020304" pitchFamily="18" charset="-78"/>
                <a:cs typeface="Andalus" panose="02020603050405020304" pitchFamily="18" charset="-78"/>
              </a:rPr>
              <a:t>Objectives</a:t>
            </a:r>
            <a:endParaRPr sz="4000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32968" y="2272411"/>
            <a:ext cx="8511032" cy="304557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815340" marR="1569720" indent="-803275">
              <a:lnSpc>
                <a:spcPct val="176400"/>
              </a:lnSpc>
              <a:spcBef>
                <a:spcPts val="5"/>
              </a:spcBef>
              <a:buFont typeface="Wingdings" panose="05000000000000000000" pitchFamily="2" charset="2"/>
              <a:buChar char="ü"/>
            </a:pPr>
            <a:r>
              <a:rPr lang="en-US" sz="2800" spc="-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Spermatogenesis</a:t>
            </a:r>
            <a:r>
              <a:rPr lang="en-US" sz="2800" spc="-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815340" marR="1569720" indent="-803275">
              <a:lnSpc>
                <a:spcPct val="176400"/>
              </a:lnSpc>
              <a:spcBef>
                <a:spcPts val="5"/>
              </a:spcBef>
              <a:buFont typeface="Wingdings" panose="05000000000000000000" pitchFamily="2" charset="2"/>
              <a:buChar char="ü"/>
            </a:pP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Spermiogenesis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815340" marR="1569720" indent="-803275">
              <a:lnSpc>
                <a:spcPct val="176400"/>
              </a:lnSpc>
              <a:spcBef>
                <a:spcPts val="5"/>
              </a:spcBef>
              <a:buFont typeface="Wingdings" panose="05000000000000000000" pitchFamily="2" charset="2"/>
              <a:buChar char="ü"/>
            </a:pPr>
            <a:r>
              <a:rPr lang="en-US" sz="2800" spc="-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Hormonal </a:t>
            </a:r>
            <a:r>
              <a:rPr lang="en-US"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effect on </a:t>
            </a:r>
            <a:r>
              <a:rPr lang="en-US" sz="2800" spc="-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spermatogenesis.</a:t>
            </a:r>
          </a:p>
          <a:p>
            <a:pPr marL="815340" marR="1569720" indent="-803275">
              <a:lnSpc>
                <a:spcPct val="176400"/>
              </a:lnSpc>
              <a:spcBef>
                <a:spcPts val="5"/>
              </a:spcBef>
              <a:buFont typeface="Wingdings" panose="05000000000000000000" pitchFamily="2" charset="2"/>
              <a:buChar char="ü"/>
            </a:pPr>
            <a:r>
              <a:rPr lang="en-US" sz="2800" spc="-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Abnormalities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en-US"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gametes</a:t>
            </a:r>
            <a:r>
              <a:rPr lang="en-US" sz="2800" spc="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spc="-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development.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1345514"/>
            <a:ext cx="344868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10" dirty="0">
                <a:latin typeface="Andalus" panose="02020603050405020304" pitchFamily="18" charset="-78"/>
                <a:cs typeface="Andalus" panose="02020603050405020304" pitchFamily="18" charset="-78"/>
              </a:rPr>
              <a:t>Gametogenesis</a:t>
            </a:r>
            <a:endParaRPr sz="4000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34340" y="2514600"/>
            <a:ext cx="7100570" cy="122642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065" marR="5080">
              <a:lnSpc>
                <a:spcPct val="150000"/>
              </a:lnSpc>
              <a:spcBef>
                <a:spcPts val="95"/>
              </a:spcBef>
              <a:buClr>
                <a:srgbClr val="526CAF"/>
              </a:buClr>
              <a:tabLst>
                <a:tab pos="269240" algn="l"/>
              </a:tabLst>
            </a:pPr>
            <a:r>
              <a:rPr sz="2800" spc="-5" dirty="0">
                <a:latin typeface="Georgia"/>
                <a:cs typeface="Georgia"/>
              </a:rPr>
              <a:t>Is </a:t>
            </a:r>
            <a:r>
              <a:rPr sz="2800" spc="-10" dirty="0">
                <a:latin typeface="Georgia"/>
                <a:cs typeface="Georgia"/>
              </a:rPr>
              <a:t>the </a:t>
            </a:r>
            <a:r>
              <a:rPr sz="2800" spc="-5" dirty="0">
                <a:latin typeface="Georgia"/>
                <a:cs typeface="Georgia"/>
              </a:rPr>
              <a:t>process of </a:t>
            </a:r>
            <a:r>
              <a:rPr sz="2800" spc="-10" dirty="0">
                <a:latin typeface="Georgia"/>
                <a:cs typeface="Georgia"/>
              </a:rPr>
              <a:t>formation </a:t>
            </a:r>
            <a:r>
              <a:rPr sz="2800" spc="-5" dirty="0">
                <a:latin typeface="Georgia"/>
                <a:cs typeface="Georgia"/>
              </a:rPr>
              <a:t>of gametes </a:t>
            </a:r>
            <a:r>
              <a:rPr sz="2800" spc="-10" dirty="0">
                <a:latin typeface="Georgia"/>
                <a:cs typeface="Georgia"/>
              </a:rPr>
              <a:t>from  </a:t>
            </a:r>
            <a:r>
              <a:rPr sz="2800" spc="-5" dirty="0">
                <a:latin typeface="Georgia"/>
                <a:cs typeface="Georgia"/>
              </a:rPr>
              <a:t>germ cells in </a:t>
            </a:r>
            <a:r>
              <a:rPr sz="2800" spc="-10" dirty="0" smtClean="0">
                <a:latin typeface="Georgia"/>
                <a:cs typeface="Georgia"/>
              </a:rPr>
              <a:t>the</a:t>
            </a:r>
            <a:r>
              <a:rPr lang="ar-IQ" sz="2800" spc="-10" dirty="0" smtClean="0">
                <a:latin typeface="Georgia"/>
                <a:cs typeface="Georgia"/>
              </a:rPr>
              <a:t> </a:t>
            </a:r>
            <a:r>
              <a:rPr sz="2800" spc="-10" dirty="0" smtClean="0">
                <a:latin typeface="Georgia"/>
                <a:cs typeface="Georgia"/>
              </a:rPr>
              <a:t>testes </a:t>
            </a:r>
            <a:r>
              <a:rPr sz="2800" spc="-5" dirty="0">
                <a:latin typeface="Georgia"/>
                <a:cs typeface="Georgia"/>
              </a:rPr>
              <a:t>and</a:t>
            </a:r>
            <a:r>
              <a:rPr sz="2800" dirty="0">
                <a:latin typeface="Georgia"/>
                <a:cs typeface="Georgia"/>
              </a:rPr>
              <a:t> </a:t>
            </a:r>
            <a:r>
              <a:rPr sz="2800" spc="-10" dirty="0" smtClean="0">
                <a:latin typeface="Georgia"/>
                <a:cs typeface="Georgia"/>
              </a:rPr>
              <a:t>ovaries</a:t>
            </a:r>
            <a:r>
              <a:rPr lang="en-US" sz="2800" spc="-10" dirty="0" smtClean="0">
                <a:latin typeface="Georgia"/>
                <a:cs typeface="Georgia"/>
              </a:rPr>
              <a:t>.</a:t>
            </a:r>
            <a:endParaRPr sz="2800" dirty="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219200"/>
            <a:ext cx="7772400" cy="1169551"/>
          </a:xfrm>
        </p:spPr>
        <p:txBody>
          <a:bodyPr/>
          <a:lstStyle/>
          <a:p>
            <a:r>
              <a:rPr lang="en-US" sz="4000" b="1" spc="-5" dirty="0">
                <a:solidFill>
                  <a:srgbClr val="C0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Spermatogenesis</a:t>
            </a:r>
            <a:r>
              <a:rPr lang="en-US" b="1" spc="-5" dirty="0">
                <a:solidFill>
                  <a:srgbClr val="C0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/>
            </a:r>
            <a:br>
              <a:rPr lang="en-US" b="1" spc="-5" dirty="0">
                <a:solidFill>
                  <a:srgbClr val="C0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4"/>
          </p:nvPr>
        </p:nvSpPr>
        <p:spPr>
          <a:xfrm>
            <a:off x="609600" y="2209800"/>
            <a:ext cx="7239000" cy="301621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8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It’s </a:t>
            </a:r>
            <a:r>
              <a:rPr lang="en-US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2800" b="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complex series of </a:t>
            </a:r>
            <a:r>
              <a:rPr lang="en-US" sz="2800" b="0" spc="-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changes, </a:t>
            </a:r>
            <a:r>
              <a:rPr lang="en-US" sz="2800" b="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begins </a:t>
            </a:r>
            <a:r>
              <a:rPr lang="en-US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 </a:t>
            </a:r>
            <a:r>
              <a:rPr lang="en-US" sz="2800" b="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puberty </a:t>
            </a:r>
            <a:r>
              <a:rPr lang="en-US" sz="2800" b="0" spc="-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by </a:t>
            </a:r>
            <a:r>
              <a:rPr lang="en-US" sz="2800" b="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which </a:t>
            </a:r>
            <a:r>
              <a:rPr lang="en-US" sz="2800" b="0" spc="-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spermatogonia</a:t>
            </a:r>
            <a:r>
              <a:rPr lang="en-US" sz="2800" b="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 </a:t>
            </a:r>
            <a:r>
              <a:rPr lang="en-US" sz="2800" b="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transferred </a:t>
            </a:r>
            <a:r>
              <a:rPr lang="en-US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into </a:t>
            </a:r>
            <a:r>
              <a:rPr lang="en-US" sz="2800" b="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spermatozoa</a:t>
            </a:r>
            <a:r>
              <a:rPr lang="en-US" sz="28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2800" b="0" dirty="0">
              <a:latin typeface="Trebuchet MS"/>
              <a:cs typeface="Trebuchet MS"/>
            </a:endParaRP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4630562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43000"/>
            <a:ext cx="7772400" cy="914400"/>
          </a:xfrm>
        </p:spPr>
        <p:txBody>
          <a:bodyPr/>
          <a:lstStyle/>
          <a:p>
            <a:r>
              <a:rPr lang="en-US" sz="4000" b="1" spc="-5" dirty="0">
                <a:solidFill>
                  <a:srgbClr val="C0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Spermatogenesis</a:t>
            </a:r>
            <a:br>
              <a:rPr lang="en-US" sz="4000" b="1" spc="-5" dirty="0">
                <a:solidFill>
                  <a:srgbClr val="C0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</a:b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4"/>
          </p:nvPr>
        </p:nvSpPr>
        <p:spPr>
          <a:xfrm>
            <a:off x="685800" y="2050473"/>
            <a:ext cx="7924800" cy="3693319"/>
          </a:xfrm>
        </p:spPr>
        <p:txBody>
          <a:bodyPr/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b="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male, gametogenesis </a:t>
            </a:r>
            <a:r>
              <a:rPr lang="en-US" b="0" spc="-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continues </a:t>
            </a:r>
            <a:r>
              <a:rPr lang="en-US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into </a:t>
            </a:r>
            <a:r>
              <a:rPr lang="en-US" b="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advanced age.  </a:t>
            </a:r>
            <a:r>
              <a:rPr lang="en-US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Primordial germ </a:t>
            </a:r>
            <a:r>
              <a:rPr lang="en-US" b="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cells (46,2N) </a:t>
            </a:r>
            <a:r>
              <a:rPr lang="en-US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migrate </a:t>
            </a:r>
            <a:r>
              <a:rPr lang="en-US" b="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into the developing testis </a:t>
            </a:r>
            <a:r>
              <a:rPr lang="en-US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 </a:t>
            </a:r>
            <a:r>
              <a:rPr lang="en-US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week 4.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 </a:t>
            </a:r>
            <a:r>
              <a:rPr lang="en-US" b="0" spc="-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puberty </a:t>
            </a:r>
            <a:r>
              <a:rPr lang="en-US" b="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these cells differentiate into type </a:t>
            </a:r>
            <a:r>
              <a:rPr lang="en-US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spermatogonia</a:t>
            </a:r>
            <a:r>
              <a:rPr lang="en-US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(46,2N). They </a:t>
            </a:r>
            <a:r>
              <a:rPr lang="en-US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divide </a:t>
            </a:r>
            <a:r>
              <a:rPr lang="en-US" b="0" spc="-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by </a:t>
            </a:r>
            <a:r>
              <a:rPr lang="en-US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mitosis to </a:t>
            </a:r>
            <a:r>
              <a:rPr lang="en-US" b="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form either more type </a:t>
            </a:r>
            <a:r>
              <a:rPr lang="en-US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spermatogonia</a:t>
            </a:r>
            <a:r>
              <a:rPr lang="en-US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 type </a:t>
            </a:r>
            <a:r>
              <a:rPr lang="en-US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b="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spc="-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spermatogonia</a:t>
            </a:r>
            <a:r>
              <a:rPr lang="en-US" b="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95601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18400" y="685800"/>
            <a:ext cx="413067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en-US" sz="4000" spc="-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sz="4000" spc="-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 </a:t>
            </a:r>
            <a:r>
              <a:rPr sz="4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male</a:t>
            </a:r>
            <a:r>
              <a:rPr sz="4000" spc="-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40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infant</a:t>
            </a:r>
            <a:endParaRPr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141414" y="1980514"/>
            <a:ext cx="4685030" cy="4727321"/>
            <a:chOff x="141414" y="2238705"/>
            <a:chExt cx="4685030" cy="4469130"/>
          </a:xfrm>
        </p:grpSpPr>
        <p:sp>
          <p:nvSpPr>
            <p:cNvPr id="4" name="object 4"/>
            <p:cNvSpPr/>
            <p:nvPr/>
          </p:nvSpPr>
          <p:spPr>
            <a:xfrm>
              <a:off x="179514" y="2276805"/>
              <a:ext cx="4608449" cy="4392549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60464" y="2257755"/>
              <a:ext cx="4646930" cy="4431030"/>
            </a:xfrm>
            <a:custGeom>
              <a:avLst/>
              <a:gdLst/>
              <a:ahLst/>
              <a:cxnLst/>
              <a:rect l="l" t="t" r="r" b="b"/>
              <a:pathLst>
                <a:path w="4646930" h="4431030">
                  <a:moveTo>
                    <a:pt x="0" y="4430649"/>
                  </a:moveTo>
                  <a:lnTo>
                    <a:pt x="4646549" y="4430649"/>
                  </a:lnTo>
                  <a:lnTo>
                    <a:pt x="4646549" y="0"/>
                  </a:lnTo>
                  <a:lnTo>
                    <a:pt x="0" y="0"/>
                  </a:lnTo>
                  <a:lnTo>
                    <a:pt x="0" y="4430649"/>
                  </a:lnTo>
                  <a:close/>
                </a:path>
              </a:pathLst>
            </a:custGeom>
            <a:ln w="38100">
              <a:solidFill>
                <a:srgbClr val="99663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5029200" y="1549400"/>
            <a:ext cx="4114800" cy="5309146"/>
          </a:xfrm>
          <a:prstGeom prst="rect">
            <a:avLst/>
          </a:prstGeom>
        </p:spPr>
        <p:txBody>
          <a:bodyPr vert="horz" wrap="square" lIns="0" tIns="73660" rIns="0" bIns="0" rtlCol="0">
            <a:spAutoFit/>
          </a:bodyPr>
          <a:lstStyle/>
          <a:p>
            <a:pPr marL="268605" marR="5080" indent="-256540">
              <a:lnSpc>
                <a:spcPct val="150000"/>
              </a:lnSpc>
              <a:spcBef>
                <a:spcPts val="580"/>
              </a:spcBef>
              <a:buClr>
                <a:srgbClr val="526CAF"/>
              </a:buClr>
              <a:buFont typeface="Georgia"/>
              <a:buChar char="•"/>
              <a:tabLst>
                <a:tab pos="268605" algn="l"/>
                <a:tab pos="269240" algn="l"/>
              </a:tabLst>
            </a:pPr>
            <a:r>
              <a:rPr sz="2800" spc="-5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Germ cells </a:t>
            </a:r>
            <a:r>
              <a:rPr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 </a:t>
            </a: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  recognized in </a:t>
            </a:r>
            <a:r>
              <a:rPr sz="2800" spc="-5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sex  cords </a:t>
            </a:r>
            <a:r>
              <a:rPr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sz="2800" spc="-5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testis </a:t>
            </a:r>
            <a:r>
              <a:rPr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 large,  pale </a:t>
            </a:r>
            <a:r>
              <a:rPr sz="28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cells </a:t>
            </a: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surrounded by  </a:t>
            </a:r>
            <a:r>
              <a:rPr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supporting </a:t>
            </a:r>
            <a:r>
              <a:rPr sz="2800" spc="-5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cells</a:t>
            </a:r>
            <a:r>
              <a:rPr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8605" marR="270510" indent="-256540">
              <a:lnSpc>
                <a:spcPct val="150000"/>
              </a:lnSpc>
              <a:spcBef>
                <a:spcPts val="545"/>
              </a:spcBef>
              <a:buClr>
                <a:srgbClr val="526CAF"/>
              </a:buClr>
              <a:buSzPct val="120000"/>
              <a:buFont typeface="Georgia"/>
              <a:buChar char="•"/>
              <a:tabLst>
                <a:tab pos="341630" algn="l"/>
                <a:tab pos="342265" algn="l"/>
              </a:tabLst>
            </a:pP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Supporting </a:t>
            </a:r>
            <a:r>
              <a:rPr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cells </a:t>
            </a:r>
            <a:r>
              <a:rPr sz="2800" spc="-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become </a:t>
            </a:r>
            <a:r>
              <a:rPr lang="en-US" sz="2800" spc="-5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sz="2800" spc="-5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ustentacular</a:t>
            </a:r>
            <a:r>
              <a:rPr sz="2800" spc="-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cells </a:t>
            </a: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 </a:t>
            </a:r>
            <a:r>
              <a:rPr sz="2800" spc="-5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Sertoli</a:t>
            </a:r>
            <a:r>
              <a:rPr sz="2800" spc="-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cells</a:t>
            </a:r>
            <a:r>
              <a:rPr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15158" y="838200"/>
            <a:ext cx="531177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Shortly before</a:t>
            </a:r>
            <a:r>
              <a:rPr sz="4000" spc="-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4000" spc="-6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puberty</a:t>
            </a:r>
            <a:endParaRPr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81000" y="2057400"/>
            <a:ext cx="3925269" cy="375601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68605" marR="115570" indent="-256540" algn="just">
              <a:lnSpc>
                <a:spcPct val="150000"/>
              </a:lnSpc>
              <a:spcBef>
                <a:spcPts val="105"/>
              </a:spcBef>
              <a:buClr>
                <a:srgbClr val="526CAF"/>
              </a:buClr>
              <a:buChar char="•"/>
              <a:tabLst>
                <a:tab pos="269240" algn="l"/>
              </a:tabLst>
            </a:pPr>
            <a:r>
              <a:rPr lang="en-US" sz="2000" spc="-5" dirty="0" smtClean="0">
                <a:latin typeface="Georgia"/>
                <a:cs typeface="Georgia"/>
              </a:rPr>
              <a:t>T</a:t>
            </a:r>
            <a:r>
              <a:rPr sz="2000" spc="-5" dirty="0" smtClean="0">
                <a:latin typeface="Georgia"/>
                <a:cs typeface="Georgia"/>
              </a:rPr>
              <a:t>he sex cords acquire </a:t>
            </a:r>
            <a:r>
              <a:rPr sz="2000" dirty="0" smtClean="0">
                <a:latin typeface="Georgia"/>
                <a:cs typeface="Georgia"/>
              </a:rPr>
              <a:t>a </a:t>
            </a:r>
            <a:r>
              <a:rPr sz="2000" spc="-5" dirty="0" smtClean="0">
                <a:latin typeface="Georgia"/>
                <a:cs typeface="Georgia"/>
              </a:rPr>
              <a:t>lumen  </a:t>
            </a:r>
            <a:r>
              <a:rPr sz="2000" dirty="0" smtClean="0">
                <a:latin typeface="Georgia"/>
                <a:cs typeface="Georgia"/>
              </a:rPr>
              <a:t>and</a:t>
            </a:r>
            <a:r>
              <a:rPr lang="en-US" sz="2000" dirty="0" smtClean="0">
                <a:latin typeface="Georgia"/>
                <a:cs typeface="Georgia"/>
              </a:rPr>
              <a:t> </a:t>
            </a:r>
            <a:r>
              <a:rPr sz="2000" spc="-5" dirty="0" smtClean="0">
                <a:latin typeface="Georgia"/>
                <a:cs typeface="Georgia"/>
              </a:rPr>
              <a:t>become </a:t>
            </a:r>
            <a:r>
              <a:rPr sz="2000" spc="-5" dirty="0" smtClean="0">
                <a:latin typeface="Georgia"/>
                <a:cs typeface="Georgia"/>
              </a:rPr>
              <a:t>the seminiferous  tubules.</a:t>
            </a:r>
            <a:endParaRPr sz="2000" dirty="0" smtClean="0">
              <a:latin typeface="Georgia"/>
              <a:cs typeface="Georgia"/>
            </a:endParaRPr>
          </a:p>
          <a:p>
            <a:pPr marL="268605" marR="5080" indent="-256540" algn="just">
              <a:lnSpc>
                <a:spcPct val="150000"/>
              </a:lnSpc>
              <a:spcBef>
                <a:spcPts val="300"/>
              </a:spcBef>
              <a:buClr>
                <a:srgbClr val="526CAF"/>
              </a:buClr>
              <a:buChar char="•"/>
              <a:tabLst>
                <a:tab pos="269240" algn="l"/>
              </a:tabLst>
            </a:pPr>
            <a:r>
              <a:rPr sz="2000" spc="-5" dirty="0" smtClean="0">
                <a:latin typeface="Georgia"/>
                <a:cs typeface="Georgia"/>
              </a:rPr>
              <a:t>Maturation</a:t>
            </a:r>
            <a:r>
              <a:rPr lang="en-US" sz="2000" spc="-5" dirty="0" smtClean="0">
                <a:latin typeface="Georgia"/>
                <a:cs typeface="Georgia"/>
              </a:rPr>
              <a:t> </a:t>
            </a:r>
            <a:r>
              <a:rPr sz="2000" spc="-5" dirty="0" smtClean="0">
                <a:latin typeface="Georgia"/>
                <a:cs typeface="Georgia"/>
              </a:rPr>
              <a:t>of </a:t>
            </a:r>
            <a:r>
              <a:rPr sz="2000" dirty="0">
                <a:latin typeface="Georgia"/>
                <a:cs typeface="Georgia"/>
              </a:rPr>
              <a:t>Sperm </a:t>
            </a:r>
            <a:r>
              <a:rPr sz="2000" spc="-5" dirty="0">
                <a:latin typeface="Georgia"/>
                <a:cs typeface="Georgia"/>
              </a:rPr>
              <a:t>begins </a:t>
            </a:r>
            <a:r>
              <a:rPr sz="2000" dirty="0">
                <a:latin typeface="Georgia"/>
                <a:cs typeface="Georgia"/>
              </a:rPr>
              <a:t>at  </a:t>
            </a:r>
            <a:r>
              <a:rPr sz="2000" spc="-5" dirty="0" smtClean="0">
                <a:latin typeface="Georgia"/>
                <a:cs typeface="Georgia"/>
              </a:rPr>
              <a:t>Puberty</a:t>
            </a:r>
            <a:r>
              <a:rPr lang="en-US" sz="2000" spc="-5" dirty="0" smtClean="0">
                <a:latin typeface="Georgia"/>
                <a:cs typeface="Georgia"/>
              </a:rPr>
              <a:t>.</a:t>
            </a:r>
            <a:endParaRPr sz="2000" dirty="0">
              <a:latin typeface="Georgia"/>
              <a:cs typeface="Georgia"/>
            </a:endParaRPr>
          </a:p>
          <a:p>
            <a:pPr marL="268605" marR="41275" indent="-256540" algn="just">
              <a:lnSpc>
                <a:spcPct val="150000"/>
              </a:lnSpc>
              <a:spcBef>
                <a:spcPts val="290"/>
              </a:spcBef>
              <a:buClr>
                <a:srgbClr val="526CAF"/>
              </a:buClr>
              <a:buChar char="•"/>
              <a:tabLst>
                <a:tab pos="268605" algn="l"/>
                <a:tab pos="269240" algn="l"/>
              </a:tabLst>
            </a:pPr>
            <a:r>
              <a:rPr sz="2000" dirty="0" smtClean="0">
                <a:latin typeface="Georgia"/>
                <a:cs typeface="Georgia"/>
              </a:rPr>
              <a:t>At</a:t>
            </a:r>
            <a:r>
              <a:rPr lang="en-US" sz="2000" dirty="0" smtClean="0">
                <a:latin typeface="Georgia"/>
                <a:cs typeface="Georgia"/>
              </a:rPr>
              <a:t> </a:t>
            </a:r>
            <a:r>
              <a:rPr sz="2000" dirty="0" smtClean="0">
                <a:latin typeface="Georgia"/>
                <a:cs typeface="Georgia"/>
              </a:rPr>
              <a:t>about </a:t>
            </a:r>
            <a:r>
              <a:rPr sz="2000" spc="-5" dirty="0">
                <a:latin typeface="Georgia"/>
                <a:cs typeface="Georgia"/>
              </a:rPr>
              <a:t>the same time,  </a:t>
            </a:r>
            <a:r>
              <a:rPr sz="2000" spc="-5" dirty="0" smtClean="0">
                <a:latin typeface="Georgia"/>
                <a:cs typeface="Georgia"/>
              </a:rPr>
              <a:t>primordial</a:t>
            </a:r>
            <a:r>
              <a:rPr lang="en-US" sz="2000" spc="-5" dirty="0" smtClean="0">
                <a:latin typeface="Georgia"/>
                <a:cs typeface="Georgia"/>
              </a:rPr>
              <a:t> </a:t>
            </a:r>
            <a:r>
              <a:rPr sz="2000" spc="-5" dirty="0" smtClean="0">
                <a:latin typeface="Georgia"/>
                <a:cs typeface="Georgia"/>
              </a:rPr>
              <a:t>germ </a:t>
            </a:r>
            <a:r>
              <a:rPr sz="2000" spc="-5" dirty="0">
                <a:latin typeface="Georgia"/>
                <a:cs typeface="Georgia"/>
              </a:rPr>
              <a:t>cells give </a:t>
            </a:r>
            <a:r>
              <a:rPr sz="2000" dirty="0" smtClean="0">
                <a:latin typeface="Georgia"/>
                <a:cs typeface="Georgia"/>
              </a:rPr>
              <a:t>rise</a:t>
            </a:r>
            <a:r>
              <a:rPr lang="en-US" sz="2000" dirty="0" smtClean="0">
                <a:latin typeface="Georgia"/>
                <a:cs typeface="Georgia"/>
              </a:rPr>
              <a:t> </a:t>
            </a:r>
            <a:r>
              <a:rPr sz="2000" spc="-5" dirty="0" smtClean="0">
                <a:latin typeface="Georgia"/>
                <a:cs typeface="Georgia"/>
              </a:rPr>
              <a:t>to </a:t>
            </a:r>
            <a:r>
              <a:rPr sz="2000" spc="-5" dirty="0">
                <a:latin typeface="Georgia"/>
                <a:cs typeface="Georgia"/>
              </a:rPr>
              <a:t>spermatogonial stem</a:t>
            </a:r>
            <a:r>
              <a:rPr sz="2000" spc="-35" dirty="0">
                <a:latin typeface="Georgia"/>
                <a:cs typeface="Georgia"/>
              </a:rPr>
              <a:t> </a:t>
            </a:r>
            <a:r>
              <a:rPr sz="2000" spc="-5" dirty="0">
                <a:latin typeface="Georgia"/>
                <a:cs typeface="Georgia"/>
              </a:rPr>
              <a:t>cells.</a:t>
            </a:r>
            <a:endParaRPr sz="2000" dirty="0">
              <a:latin typeface="Georgia"/>
              <a:cs typeface="Georgi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499990" y="2057400"/>
            <a:ext cx="4464558" cy="400026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857758"/>
            <a:ext cx="3453129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Spermatogenesis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407921"/>
            <a:ext cx="5636260" cy="3825856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endParaRPr lang="en-US" sz="3200" spc="-5" dirty="0" smtClean="0">
              <a:solidFill>
                <a:srgbClr val="D128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en-US" sz="3200" spc="-5" dirty="0" smtClean="0">
                <a:solidFill>
                  <a:srgbClr val="D128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It’s c</a:t>
            </a:r>
            <a:r>
              <a:rPr sz="3200" spc="-5" dirty="0" smtClean="0">
                <a:solidFill>
                  <a:srgbClr val="D128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 </a:t>
            </a:r>
            <a:r>
              <a:rPr sz="3200" spc="-5" dirty="0">
                <a:solidFill>
                  <a:srgbClr val="D128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 divided</a:t>
            </a:r>
            <a:r>
              <a:rPr sz="3200" spc="-50" dirty="0">
                <a:solidFill>
                  <a:srgbClr val="D128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spc="-5" dirty="0" smtClean="0">
                <a:solidFill>
                  <a:srgbClr val="D128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into</a:t>
            </a:r>
            <a:r>
              <a:rPr lang="en-US" sz="3200" spc="-5" dirty="0" smtClean="0">
                <a:solidFill>
                  <a:srgbClr val="D128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three phases:</a:t>
            </a:r>
            <a:endParaRPr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37540" indent="-516255">
              <a:lnSpc>
                <a:spcPct val="150000"/>
              </a:lnSpc>
              <a:spcBef>
                <a:spcPts val="2955"/>
              </a:spcBef>
              <a:buClr>
                <a:srgbClr val="526CAF"/>
              </a:buClr>
              <a:buAutoNum type="alphaUcPeriod"/>
              <a:tabLst>
                <a:tab pos="637540" algn="l"/>
                <a:tab pos="638175" algn="l"/>
              </a:tabLst>
            </a:pPr>
            <a:r>
              <a:rPr lang="en-US" sz="2800" spc="-10" dirty="0" err="1" smtClean="0">
                <a:latin typeface="Georgia"/>
                <a:cs typeface="Georgia"/>
              </a:rPr>
              <a:t>S</a:t>
            </a:r>
            <a:r>
              <a:rPr sz="2800" spc="-10" dirty="0" err="1" smtClean="0">
                <a:latin typeface="Georgia"/>
                <a:cs typeface="Georgia"/>
              </a:rPr>
              <a:t>permatocytosis</a:t>
            </a:r>
            <a:endParaRPr sz="2800" dirty="0">
              <a:latin typeface="Georgia"/>
              <a:cs typeface="Georgia"/>
            </a:endParaRPr>
          </a:p>
          <a:p>
            <a:pPr marL="637540" indent="-516255">
              <a:lnSpc>
                <a:spcPct val="150000"/>
              </a:lnSpc>
              <a:spcBef>
                <a:spcPts val="300"/>
              </a:spcBef>
              <a:buClr>
                <a:srgbClr val="526CAF"/>
              </a:buClr>
              <a:buAutoNum type="alphaUcPeriod"/>
              <a:tabLst>
                <a:tab pos="637540" algn="l"/>
                <a:tab pos="638175" algn="l"/>
              </a:tabLst>
            </a:pPr>
            <a:r>
              <a:rPr lang="en-US" sz="2800" spc="-5" dirty="0" smtClean="0">
                <a:latin typeface="Georgia"/>
                <a:cs typeface="Georgia"/>
              </a:rPr>
              <a:t>M</a:t>
            </a:r>
            <a:r>
              <a:rPr sz="2800" spc="-5" dirty="0" smtClean="0">
                <a:latin typeface="Georgia"/>
                <a:cs typeface="Georgia"/>
              </a:rPr>
              <a:t>eiosis</a:t>
            </a:r>
            <a:endParaRPr sz="2800" dirty="0">
              <a:latin typeface="Georgia"/>
              <a:cs typeface="Georgia"/>
            </a:endParaRPr>
          </a:p>
          <a:p>
            <a:pPr marL="637540" indent="-516255">
              <a:lnSpc>
                <a:spcPct val="150000"/>
              </a:lnSpc>
              <a:spcBef>
                <a:spcPts val="305"/>
              </a:spcBef>
              <a:buClr>
                <a:srgbClr val="526CAF"/>
              </a:buClr>
              <a:buAutoNum type="alphaUcPeriod"/>
              <a:tabLst>
                <a:tab pos="637540" algn="l"/>
                <a:tab pos="638175" algn="l"/>
              </a:tabLst>
            </a:pPr>
            <a:r>
              <a:rPr lang="en-US" sz="2800" spc="-5" dirty="0" err="1" smtClean="0">
                <a:latin typeface="Georgia"/>
                <a:cs typeface="Georgia"/>
              </a:rPr>
              <a:t>S</a:t>
            </a:r>
            <a:r>
              <a:rPr sz="2800" spc="-5" dirty="0" err="1" smtClean="0">
                <a:latin typeface="Georgia"/>
                <a:cs typeface="Georgia"/>
              </a:rPr>
              <a:t>permiogenesis</a:t>
            </a:r>
            <a:endParaRPr sz="2800" dirty="0">
              <a:latin typeface="Georgia"/>
              <a:cs typeface="Georgi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1000" y="775550"/>
            <a:ext cx="3901948" cy="62773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en-US" sz="4000" spc="-5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sz="4000" spc="-5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permatocytosis</a:t>
            </a:r>
            <a:endParaRPr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90728" y="1600200"/>
            <a:ext cx="3792220" cy="389016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065" marR="5080">
              <a:lnSpc>
                <a:spcPct val="150000"/>
              </a:lnSpc>
              <a:spcBef>
                <a:spcPts val="95"/>
              </a:spcBef>
              <a:buClr>
                <a:srgbClr val="526CAF"/>
              </a:buClr>
              <a:tabLst>
                <a:tab pos="269240" algn="l"/>
              </a:tabLst>
            </a:pPr>
            <a:r>
              <a:rPr sz="2800" spc="-5" dirty="0">
                <a:latin typeface="Georgia"/>
                <a:cs typeface="Georgia"/>
              </a:rPr>
              <a:t>Spermatogonia  </a:t>
            </a:r>
            <a:r>
              <a:rPr sz="2800" spc="-10" dirty="0">
                <a:latin typeface="Georgia"/>
                <a:cs typeface="Georgia"/>
              </a:rPr>
              <a:t>proliferate </a:t>
            </a:r>
            <a:r>
              <a:rPr sz="2800" spc="-5" dirty="0">
                <a:latin typeface="Georgia"/>
                <a:cs typeface="Georgia"/>
              </a:rPr>
              <a:t>by </a:t>
            </a:r>
            <a:r>
              <a:rPr sz="2800" b="1" spc="-5" dirty="0">
                <a:latin typeface="Georgia"/>
                <a:cs typeface="Georgia"/>
              </a:rPr>
              <a:t>mitotic  </a:t>
            </a:r>
            <a:r>
              <a:rPr sz="2800" b="1" spc="-10" dirty="0">
                <a:latin typeface="Georgia"/>
                <a:cs typeface="Georgia"/>
              </a:rPr>
              <a:t>division </a:t>
            </a:r>
            <a:r>
              <a:rPr sz="2800" spc="-5" dirty="0" smtClean="0">
                <a:latin typeface="Georgia"/>
                <a:cs typeface="Georgia"/>
              </a:rPr>
              <a:t>to</a:t>
            </a:r>
            <a:r>
              <a:rPr lang="ar-IQ" sz="2800" spc="-5" dirty="0" smtClean="0">
                <a:latin typeface="Georgia"/>
                <a:cs typeface="Georgia"/>
              </a:rPr>
              <a:t> </a:t>
            </a:r>
            <a:r>
              <a:rPr sz="2800" spc="-5" dirty="0" smtClean="0">
                <a:latin typeface="Georgia"/>
                <a:cs typeface="Georgia"/>
              </a:rPr>
              <a:t>replace  </a:t>
            </a:r>
            <a:r>
              <a:rPr sz="2800" spc="-5" dirty="0">
                <a:latin typeface="Georgia"/>
                <a:cs typeface="Georgia"/>
              </a:rPr>
              <a:t>themselves and </a:t>
            </a:r>
            <a:r>
              <a:rPr sz="2800" spc="-10" dirty="0">
                <a:latin typeface="Georgia"/>
                <a:cs typeface="Georgia"/>
              </a:rPr>
              <a:t>to  produce </a:t>
            </a:r>
            <a:r>
              <a:rPr sz="2800" i="1" spc="-5" dirty="0">
                <a:latin typeface="Georgia"/>
                <a:cs typeface="Georgia"/>
              </a:rPr>
              <a:t>primary</a:t>
            </a:r>
            <a:r>
              <a:rPr sz="2800" b="1" spc="-5" dirty="0">
                <a:latin typeface="Georgia"/>
                <a:cs typeface="Georgia"/>
              </a:rPr>
              <a:t>  </a:t>
            </a:r>
            <a:r>
              <a:rPr sz="2800" i="1" spc="-5" dirty="0" smtClean="0">
                <a:latin typeface="Georgia"/>
                <a:cs typeface="Georgia"/>
              </a:rPr>
              <a:t>spermatocytes</a:t>
            </a:r>
            <a:r>
              <a:rPr lang="en-US" sz="2800" i="1" spc="-5" dirty="0" smtClean="0">
                <a:latin typeface="Georgia"/>
                <a:cs typeface="Georgia"/>
              </a:rPr>
              <a:t>.</a:t>
            </a:r>
            <a:endParaRPr sz="2800" i="1" dirty="0">
              <a:latin typeface="Georgia"/>
              <a:cs typeface="Georgia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4495800" y="1676400"/>
            <a:ext cx="4358640" cy="4267200"/>
            <a:chOff x="4624959" y="1393761"/>
            <a:chExt cx="4358640" cy="5192395"/>
          </a:xfrm>
        </p:grpSpPr>
        <p:sp>
          <p:nvSpPr>
            <p:cNvPr id="5" name="object 5"/>
            <p:cNvSpPr/>
            <p:nvPr/>
          </p:nvSpPr>
          <p:spPr>
            <a:xfrm>
              <a:off x="4644009" y="1515613"/>
              <a:ext cx="4051284" cy="5030726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4634484" y="1403286"/>
              <a:ext cx="4339590" cy="5173345"/>
            </a:xfrm>
            <a:custGeom>
              <a:avLst/>
              <a:gdLst/>
              <a:ahLst/>
              <a:cxnLst/>
              <a:rect l="l" t="t" r="r" b="b"/>
              <a:pathLst>
                <a:path w="4339590" h="5173345">
                  <a:moveTo>
                    <a:pt x="0" y="5172837"/>
                  </a:moveTo>
                  <a:lnTo>
                    <a:pt x="4339590" y="5172837"/>
                  </a:lnTo>
                  <a:lnTo>
                    <a:pt x="4339590" y="0"/>
                  </a:lnTo>
                  <a:lnTo>
                    <a:pt x="0" y="0"/>
                  </a:lnTo>
                  <a:lnTo>
                    <a:pt x="0" y="5172837"/>
                  </a:lnTo>
                  <a:close/>
                </a:path>
              </a:pathLst>
            </a:custGeom>
            <a:ln w="19050">
              <a:solidFill>
                <a:srgbClr val="DC582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244</TotalTime>
  <Words>475</Words>
  <Application>Microsoft Office PowerPoint</Application>
  <PresentationFormat>On-screen Show (4:3)</PresentationFormat>
  <Paragraphs>64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6" baseType="lpstr">
      <vt:lpstr>Algerian</vt:lpstr>
      <vt:lpstr>Andalus</vt:lpstr>
      <vt:lpstr>Arial</vt:lpstr>
      <vt:lpstr>Calibri</vt:lpstr>
      <vt:lpstr>Carlito</vt:lpstr>
      <vt:lpstr>Georgia</vt:lpstr>
      <vt:lpstr>Times New Roman</vt:lpstr>
      <vt:lpstr>Trebuchet MS</vt:lpstr>
      <vt:lpstr>Wingdings</vt:lpstr>
      <vt:lpstr>Office Theme</vt:lpstr>
      <vt:lpstr>Gametogenesis Spermatogenesis</vt:lpstr>
      <vt:lpstr>Objectives</vt:lpstr>
      <vt:lpstr>Gametogenesis</vt:lpstr>
      <vt:lpstr>Spermatogenesis </vt:lpstr>
      <vt:lpstr>Spermatogenesis </vt:lpstr>
      <vt:lpstr>In the male infant</vt:lpstr>
      <vt:lpstr>Shortly before puberty</vt:lpstr>
      <vt:lpstr>Spermatogenesis</vt:lpstr>
      <vt:lpstr>Spermatocytosis</vt:lpstr>
      <vt:lpstr>Meiosis</vt:lpstr>
      <vt:lpstr>Spermiogenesis</vt:lpstr>
      <vt:lpstr>Regulation of Spermatogenesis</vt:lpstr>
      <vt:lpstr>Abnormal Male Gametes </vt:lpstr>
      <vt:lpstr>Abnormal Male Gametes</vt:lpstr>
      <vt:lpstr>Abnormal Female Gametes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Gametogenesis</dc:title>
  <dc:creator>PC</dc:creator>
  <cp:lastModifiedBy>96477</cp:lastModifiedBy>
  <cp:revision>24</cp:revision>
  <dcterms:created xsi:type="dcterms:W3CDTF">2020-12-05T10:25:54Z</dcterms:created>
  <dcterms:modified xsi:type="dcterms:W3CDTF">2020-12-26T20:36:25Z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2016-12-23T00:00:00Z</vt:filetime>
  </property>
  <property fmtid="{D5CDD505-2E9C-101B-9397-08002B2CF9AE}" pid="3" name="Creator">
    <vt:lpwstr>Microsoft® PowerPoint® 2010</vt:lpwstr>
  </property>
  <property fmtid="{D5CDD505-2E9C-101B-9397-08002B2CF9AE}" pid="4" name="LastSaved">
    <vt:filetime>2020-12-05T00:00:00Z</vt:filetime>
  </property>
</Properties>
</file>